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80" r:id="rId1"/>
  </p:sldMasterIdLst>
  <p:notesMasterIdLst>
    <p:notesMasterId r:id="rId17"/>
  </p:notesMasterIdLst>
  <p:handoutMasterIdLst>
    <p:handoutMasterId r:id="rId18"/>
  </p:handoutMasterIdLst>
  <p:sldIdLst>
    <p:sldId id="271"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7772400" cy="1005840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15:guide id="1" orient="horz" pos="3168" userDrawn="1">
          <p15:clr>
            <a:srgbClr val="A4A3A4"/>
          </p15:clr>
        </p15:guide>
        <p15:guide id="2" pos="244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11"/>
    <p:restoredTop sz="64714"/>
  </p:normalViewPr>
  <p:slideViewPr>
    <p:cSldViewPr>
      <p:cViewPr varScale="1">
        <p:scale>
          <a:sx n="54" d="100"/>
          <a:sy n="54" d="100"/>
        </p:scale>
        <p:origin x="4360" y="208"/>
      </p:cViewPr>
      <p:guideLst>
        <p:guide orient="horz" pos="2880"/>
        <p:guide pos="2160"/>
      </p:guideLst>
    </p:cSldViewPr>
  </p:slid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90" d="100"/>
          <a:sy n="90" d="100"/>
        </p:scale>
        <p:origin x="4224" y="208"/>
      </p:cViewPr>
      <p:guideLst>
        <p:guide orient="horz" pos="3168"/>
        <p:guide pos="244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1867EE8-5A48-9F4E-992C-8C06D8D55EC2}"/>
              </a:ext>
            </a:extLst>
          </p:cNvPr>
          <p:cNvSpPr>
            <a:spLocks noGrp="1"/>
          </p:cNvSpPr>
          <p:nvPr>
            <p:ph type="dt" sz="quarter" idx="1"/>
          </p:nvPr>
        </p:nvSpPr>
        <p:spPr>
          <a:xfrm>
            <a:off x="4402138" y="0"/>
            <a:ext cx="3368675" cy="504825"/>
          </a:xfrm>
          <a:prstGeom prst="rect">
            <a:avLst/>
          </a:prstGeom>
        </p:spPr>
        <p:txBody>
          <a:bodyPr vert="horz" lIns="91440" tIns="45720" rIns="91440" bIns="45720" rtlCol="0"/>
          <a:lstStyle>
            <a:lvl1pPr algn="r">
              <a:defRPr sz="1200"/>
            </a:lvl1pPr>
          </a:lstStyle>
          <a:p>
            <a:fld id="{379C8EEE-9500-F442-8DB1-F6ECA9269C65}" type="datetimeFigureOut">
              <a:rPr lang="en-US" smtClean="0"/>
              <a:t>9/15/20</a:t>
            </a:fld>
            <a:endParaRPr lang="en-US" dirty="0"/>
          </a:p>
        </p:txBody>
      </p:sp>
      <p:sp>
        <p:nvSpPr>
          <p:cNvPr id="5" name="Slide Number Placeholder 4">
            <a:extLst>
              <a:ext uri="{FF2B5EF4-FFF2-40B4-BE49-F238E27FC236}">
                <a16:creationId xmlns:a16="http://schemas.microsoft.com/office/drawing/2014/main" id="{A0A1CE1F-1D6C-BD46-894B-ABC7466D81A1}"/>
              </a:ext>
            </a:extLst>
          </p:cNvPr>
          <p:cNvSpPr>
            <a:spLocks noGrp="1"/>
          </p:cNvSpPr>
          <p:nvPr>
            <p:ph type="sldNum" sz="quarter" idx="3"/>
          </p:nvPr>
        </p:nvSpPr>
        <p:spPr>
          <a:xfrm>
            <a:off x="4402138" y="9553575"/>
            <a:ext cx="3368675" cy="504825"/>
          </a:xfrm>
          <a:prstGeom prst="rect">
            <a:avLst/>
          </a:prstGeom>
        </p:spPr>
        <p:txBody>
          <a:bodyPr vert="horz" lIns="91440" tIns="45720" rIns="91440" bIns="45720" rtlCol="0" anchor="b"/>
          <a:lstStyle>
            <a:lvl1pPr algn="r">
              <a:defRPr sz="1200"/>
            </a:lvl1pPr>
          </a:lstStyle>
          <a:p>
            <a:fld id="{A5218CB2-FAB6-024F-A30E-78905DF5D4C2}" type="slidenum">
              <a:rPr lang="en-US" smtClean="0"/>
              <a:t>‹#›</a:t>
            </a:fld>
            <a:endParaRPr lang="en-US" dirty="0"/>
          </a:p>
        </p:txBody>
      </p:sp>
    </p:spTree>
    <p:extLst>
      <p:ext uri="{BB962C8B-B14F-4D97-AF65-F5344CB8AC3E}">
        <p14:creationId xmlns:p14="http://schemas.microsoft.com/office/powerpoint/2010/main" val="32021664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558"/>
            <a:ext cx="3505200" cy="853279"/>
          </a:xfrm>
          <a:prstGeom prst="rect">
            <a:avLst/>
          </a:prstGeom>
        </p:spPr>
        <p:txBody>
          <a:bodyPr vert="horz" lIns="91440" tIns="45720" rIns="91440" bIns="45720" rtlCol="0"/>
          <a:lstStyle>
            <a:lvl1pPr algn="l">
              <a:defRPr sz="1200"/>
            </a:lvl1pPr>
          </a:lstStyle>
          <a:p>
            <a:endParaRPr lang="en-US" dirty="0"/>
          </a:p>
          <a:p>
            <a:endParaRPr lang="en-US" dirty="0"/>
          </a:p>
          <a:p>
            <a:endParaRPr lang="en-US" dirty="0"/>
          </a:p>
          <a:p>
            <a:r>
              <a:rPr lang="en-US" sz="1400" dirty="0"/>
              <a:t>    </a:t>
            </a:r>
            <a:endParaRPr lang="en-US" sz="1400" b="1" dirty="0"/>
          </a:p>
        </p:txBody>
      </p:sp>
      <p:sp>
        <p:nvSpPr>
          <p:cNvPr id="4" name="Slide Image Placeholder 3"/>
          <p:cNvSpPr>
            <a:spLocks noGrp="1" noRot="1" noChangeAspect="1"/>
          </p:cNvSpPr>
          <p:nvPr>
            <p:ph type="sldImg" idx="2"/>
          </p:nvPr>
        </p:nvSpPr>
        <p:spPr>
          <a:xfrm>
            <a:off x="338426" y="917166"/>
            <a:ext cx="1760538" cy="2278469"/>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338426" y="3505200"/>
            <a:ext cx="7052974" cy="5295900"/>
          </a:xfrm>
          <a:prstGeom prst="rect">
            <a:avLst/>
          </a:prstGeom>
        </p:spPr>
        <p:txBody>
          <a:bodyPr vert="horz" lIns="91440" tIns="45720" rIns="91440" bIns="45720" numCol="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41">
            <a:extLst>
              <a:ext uri="{FF2B5EF4-FFF2-40B4-BE49-F238E27FC236}">
                <a16:creationId xmlns:a16="http://schemas.microsoft.com/office/drawing/2014/main" id="{6F52D2D5-008A-C64A-818A-A564C0BF04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418" y="252412"/>
            <a:ext cx="1215209" cy="275442"/>
          </a:xfrm>
          <a:prstGeom prst="rect">
            <a:avLst/>
          </a:prstGeom>
          <a:noFill/>
          <a:extLst>
            <a:ext uri="{909E8E84-426E-40DD-AFC4-6F175D3DCCD1}">
              <a14:hiddenFill xmlns:a14="http://schemas.microsoft.com/office/drawing/2010/main">
                <a:solidFill>
                  <a:srgbClr val="FFFFFF"/>
                </a:solidFill>
              </a14:hiddenFill>
            </a:ext>
          </a:extLst>
        </p:spPr>
      </p:pic>
      <p:sp>
        <p:nvSpPr>
          <p:cNvPr id="10" name="object 7">
            <a:extLst>
              <a:ext uri="{FF2B5EF4-FFF2-40B4-BE49-F238E27FC236}">
                <a16:creationId xmlns:a16="http://schemas.microsoft.com/office/drawing/2014/main" id="{B74D6534-A117-D848-B03D-58B734301956}"/>
              </a:ext>
            </a:extLst>
          </p:cNvPr>
          <p:cNvSpPr/>
          <p:nvPr/>
        </p:nvSpPr>
        <p:spPr>
          <a:xfrm>
            <a:off x="0" y="893919"/>
            <a:ext cx="7153909" cy="0"/>
          </a:xfrm>
          <a:custGeom>
            <a:avLst/>
            <a:gdLst/>
            <a:ahLst/>
            <a:cxnLst/>
            <a:rect l="l" t="t" r="r" b="b"/>
            <a:pathLst>
              <a:path w="7153909">
                <a:moveTo>
                  <a:pt x="0" y="0"/>
                </a:moveTo>
                <a:lnTo>
                  <a:pt x="7153909" y="0"/>
                </a:lnTo>
              </a:path>
            </a:pathLst>
          </a:custGeom>
          <a:ln w="76200">
            <a:solidFill>
              <a:srgbClr val="222E3D"/>
            </a:solidFill>
          </a:ln>
        </p:spPr>
        <p:txBody>
          <a:bodyPr wrap="square" lIns="0" tIns="0" rIns="0" bIns="0" rtlCol="0"/>
          <a:lstStyle/>
          <a:p>
            <a:endParaRPr dirty="0"/>
          </a:p>
        </p:txBody>
      </p:sp>
    </p:spTree>
    <p:extLst>
      <p:ext uri="{BB962C8B-B14F-4D97-AF65-F5344CB8AC3E}">
        <p14:creationId xmlns:p14="http://schemas.microsoft.com/office/powerpoint/2010/main" val="2473034583"/>
      </p:ext>
    </p:extLst>
  </p:cSld>
  <p:clrMap bg1="lt1" tx1="dk1" bg2="lt2" tx2="dk2" accent1="accent1" accent2="accent2" accent3="accent3" accent4="accent4" accent5="accent5" accent6="accent6" hlink="hlink" folHlink="folHlink"/>
  <p:notesStyle>
    <a:lvl1pPr marL="0" algn="l" defTabSz="914400" rtl="0" eaLnBrk="1" latinLnBrk="0" hangingPunct="1">
      <a:defRPr sz="1100" kern="1200">
        <a:solidFill>
          <a:schemeClr val="tx1"/>
        </a:solidFill>
        <a:latin typeface="+mn-lt"/>
        <a:ea typeface="+mn-ea"/>
        <a:cs typeface="+mn-cs"/>
      </a:defRPr>
    </a:lvl1pPr>
    <a:lvl2pPr marL="457200" algn="l" defTabSz="914400" rtl="0" eaLnBrk="1" latinLnBrk="0" hangingPunct="1">
      <a:defRPr sz="1100" kern="1200">
        <a:solidFill>
          <a:schemeClr val="tx1"/>
        </a:solidFill>
        <a:latin typeface="+mn-lt"/>
        <a:ea typeface="+mn-ea"/>
        <a:cs typeface="+mn-cs"/>
      </a:defRPr>
    </a:lvl2pPr>
    <a:lvl3pPr marL="914400" algn="l" defTabSz="914400" rtl="0" eaLnBrk="1" latinLnBrk="0" hangingPunct="1">
      <a:defRPr sz="1100" kern="1200">
        <a:solidFill>
          <a:schemeClr val="tx1"/>
        </a:solidFill>
        <a:latin typeface="+mn-lt"/>
        <a:ea typeface="+mn-ea"/>
        <a:cs typeface="+mn-cs"/>
      </a:defRPr>
    </a:lvl3pPr>
    <a:lvl4pPr marL="1371600" algn="l" defTabSz="914400" rtl="0" eaLnBrk="1" latinLnBrk="0" hangingPunct="1">
      <a:defRPr sz="1100" kern="1200">
        <a:solidFill>
          <a:schemeClr val="tx1"/>
        </a:solidFill>
        <a:latin typeface="+mn-lt"/>
        <a:ea typeface="+mn-ea"/>
        <a:cs typeface="+mn-cs"/>
      </a:defRPr>
    </a:lvl4pPr>
    <a:lvl5pPr marL="1828800" algn="l" defTabSz="914400" rtl="0" eaLnBrk="1" latinLnBrk="0" hangingPunct="1">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mailto:ec2-user@xxx.xxx.xxx.xxx"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awseducate.com/educator/s/content"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976313"/>
            <a:ext cx="1760537" cy="2278062"/>
          </a:xfrm>
        </p:spPr>
      </p:sp>
      <p:sp>
        <p:nvSpPr>
          <p:cNvPr id="4" name="Slide Number Placeholder 3"/>
          <p:cNvSpPr>
            <a:spLocks noGrp="1"/>
          </p:cNvSpPr>
          <p:nvPr>
            <p:ph type="sldNum" sz="quarter" idx="5"/>
          </p:nvPr>
        </p:nvSpPr>
        <p:spPr/>
        <p:txBody>
          <a:bodyPr/>
          <a:lstStyle/>
          <a:p>
            <a:fld id="{6430C4EC-B91D-2D49-B969-E4B8EF2E26D9}" type="slidenum">
              <a:rPr lang="en-US" smtClean="0"/>
              <a:t>1</a:t>
            </a:fld>
            <a:endParaRPr lang="en-US"/>
          </a:p>
        </p:txBody>
      </p:sp>
      <p:sp>
        <p:nvSpPr>
          <p:cNvPr id="6" name="TextBox 5">
            <a:extLst>
              <a:ext uri="{FF2B5EF4-FFF2-40B4-BE49-F238E27FC236}">
                <a16:creationId xmlns:a16="http://schemas.microsoft.com/office/drawing/2014/main" id="{CFDFF73D-F42B-0846-980D-70F8DD172138}"/>
              </a:ext>
            </a:extLst>
          </p:cNvPr>
          <p:cNvSpPr txBox="1"/>
          <p:nvPr/>
        </p:nvSpPr>
        <p:spPr>
          <a:xfrm>
            <a:off x="2208212" y="944622"/>
            <a:ext cx="5257800" cy="4154984"/>
          </a:xfrm>
          <a:prstGeom prst="rect">
            <a:avLst/>
          </a:prstGeom>
          <a:noFill/>
        </p:spPr>
        <p:txBody>
          <a:bodyPr wrap="square" rtlCol="0">
            <a:spAutoFit/>
          </a:bodyPr>
          <a:lstStyle/>
          <a:p>
            <a:r>
              <a:rPr lang="en-US" sz="1100" b="1" dirty="0"/>
              <a:t>How to Use</a:t>
            </a:r>
          </a:p>
          <a:p>
            <a:endParaRPr lang="en-US" sz="1100" dirty="0"/>
          </a:p>
          <a:p>
            <a:r>
              <a:rPr lang="en-US" sz="1100" dirty="0"/>
              <a:t>This document is both an Student Guide and Educator Guide.  </a:t>
            </a:r>
          </a:p>
          <a:p>
            <a:endParaRPr lang="en-US" sz="1100" dirty="0"/>
          </a:p>
          <a:p>
            <a:r>
              <a:rPr lang="en-US" sz="1100" dirty="0"/>
              <a:t>The Student Guide is available in Normal slide view.</a:t>
            </a:r>
          </a:p>
          <a:p>
            <a:endParaRPr lang="en-US" sz="1100" dirty="0"/>
          </a:p>
          <a:p>
            <a:r>
              <a:rPr lang="en-US" sz="1100" dirty="0"/>
              <a:t>The Educator Guide is available by clicking </a:t>
            </a:r>
            <a:r>
              <a:rPr lang="en-US" sz="1100" b="1" dirty="0"/>
              <a:t>View &gt; Notes Pages</a:t>
            </a:r>
          </a:p>
          <a:p>
            <a:endParaRPr lang="en-US" sz="1100" dirty="0"/>
          </a:p>
          <a:p>
            <a:r>
              <a:rPr lang="en-US" sz="1100" dirty="0"/>
              <a:t>Print the Student Guide as a PDF for distribution to your students. </a:t>
            </a:r>
          </a:p>
          <a:p>
            <a:endParaRPr lang="en-US" sz="1100" b="1" dirty="0"/>
          </a:p>
          <a:p>
            <a:r>
              <a:rPr lang="en-US" sz="1100" b="1" dirty="0"/>
              <a:t>Printing Student Guide</a:t>
            </a:r>
          </a:p>
          <a:p>
            <a:pPr marL="171450" indent="-171450">
              <a:buFont typeface="Arial" panose="020B0604020202020204" pitchFamily="34" charset="0"/>
              <a:buChar char="•"/>
            </a:pPr>
            <a:r>
              <a:rPr lang="en-US" sz="1100" dirty="0"/>
              <a:t>Click </a:t>
            </a:r>
            <a:r>
              <a:rPr lang="en-US" sz="1100" b="1" dirty="0"/>
              <a:t>View &gt; Normal</a:t>
            </a:r>
          </a:p>
          <a:p>
            <a:pPr marL="171450" indent="-171450">
              <a:buFont typeface="Arial" panose="020B0604020202020204" pitchFamily="34" charset="0"/>
              <a:buChar char="•"/>
            </a:pPr>
            <a:r>
              <a:rPr lang="en-US" sz="1100" b="1" dirty="0"/>
              <a:t>Windows</a:t>
            </a:r>
            <a:r>
              <a:rPr lang="en-US" sz="1100" dirty="0"/>
              <a:t>:</a:t>
            </a:r>
            <a:endParaRPr lang="en-US" sz="1100" b="1" dirty="0"/>
          </a:p>
          <a:p>
            <a:pPr marL="628650" lvl="1" indent="-171450">
              <a:buFont typeface="Arial" panose="020B0604020202020204" pitchFamily="34" charset="0"/>
              <a:buChar char="•"/>
            </a:pPr>
            <a:r>
              <a:rPr lang="en-US" sz="1100" b="1" dirty="0"/>
              <a:t>File &gt; Export &gt; Create PDF</a:t>
            </a:r>
          </a:p>
          <a:p>
            <a:pPr marL="171450" indent="-171450">
              <a:buFont typeface="Arial" panose="020B0604020202020204" pitchFamily="34" charset="0"/>
              <a:buChar char="•"/>
            </a:pPr>
            <a:r>
              <a:rPr lang="en-US" sz="1100" b="1" dirty="0"/>
              <a:t>Mac</a:t>
            </a:r>
            <a:r>
              <a:rPr lang="en-US" sz="1100" dirty="0"/>
              <a:t> </a:t>
            </a:r>
          </a:p>
          <a:p>
            <a:pPr marL="628650" lvl="1" indent="-171450">
              <a:buFont typeface="Arial" panose="020B0604020202020204" pitchFamily="34" charset="0"/>
              <a:buChar char="•"/>
            </a:pPr>
            <a:r>
              <a:rPr lang="en-US" sz="1100" b="1" dirty="0"/>
              <a:t>File &gt; Export &gt; File Format: PDF</a:t>
            </a:r>
          </a:p>
          <a:p>
            <a:pPr marL="628650" lvl="1" indent="-171450">
              <a:buFont typeface="Arial" panose="020B0604020202020204" pitchFamily="34" charset="0"/>
              <a:buChar char="•"/>
            </a:pPr>
            <a:endParaRPr lang="en-US" sz="1100" b="1" dirty="0"/>
          </a:p>
          <a:p>
            <a:r>
              <a:rPr lang="en-US" sz="1100" dirty="0"/>
              <a:t>This slide is hidden and will not print in the Student Guide. </a:t>
            </a:r>
          </a:p>
          <a:p>
            <a:endParaRPr lang="en-US" sz="1100" dirty="0"/>
          </a:p>
          <a:p>
            <a:r>
              <a:rPr lang="en-US" sz="1100" dirty="0"/>
              <a:t>You can also print this educator guide, see instructions below.</a:t>
            </a:r>
          </a:p>
          <a:p>
            <a:pPr marL="628650" lvl="1" indent="-171450">
              <a:buFont typeface="Arial" panose="020B0604020202020204" pitchFamily="34" charset="0"/>
              <a:buChar char="•"/>
            </a:pPr>
            <a:endParaRPr lang="en-US" sz="1100" dirty="0"/>
          </a:p>
          <a:p>
            <a:r>
              <a:rPr lang="en-US" sz="1100" b="1" dirty="0"/>
              <a:t>Printing Educator Guide</a:t>
            </a:r>
          </a:p>
          <a:p>
            <a:pPr marL="171450" indent="-171450">
              <a:buFont typeface="Arial" panose="020B0604020202020204" pitchFamily="34" charset="0"/>
              <a:buChar char="•"/>
            </a:pPr>
            <a:r>
              <a:rPr lang="en-US" sz="1100" dirty="0"/>
              <a:t>Click </a:t>
            </a:r>
            <a:r>
              <a:rPr lang="en-US" sz="1100" b="1" dirty="0"/>
              <a:t>View &gt; Notes Pages</a:t>
            </a:r>
          </a:p>
          <a:p>
            <a:pPr marL="171450" indent="-171450">
              <a:buFont typeface="Arial" panose="020B0604020202020204" pitchFamily="34" charset="0"/>
              <a:buChar char="•"/>
            </a:pPr>
            <a:r>
              <a:rPr lang="en-US" sz="1100" b="1" dirty="0"/>
              <a:t>File &gt; Print &gt; Layout: Notes</a:t>
            </a:r>
          </a:p>
        </p:txBody>
      </p:sp>
      <p:sp>
        <p:nvSpPr>
          <p:cNvPr id="7" name="Notes Placeholder 2">
            <a:extLst>
              <a:ext uri="{FF2B5EF4-FFF2-40B4-BE49-F238E27FC236}">
                <a16:creationId xmlns:a16="http://schemas.microsoft.com/office/drawing/2014/main" id="{1D84E0D3-57DC-0E41-972C-6F342B64D704}"/>
              </a:ext>
            </a:extLst>
          </p:cNvPr>
          <p:cNvSpPr txBox="1">
            <a:spLocks/>
          </p:cNvSpPr>
          <p:nvPr/>
        </p:nvSpPr>
        <p:spPr>
          <a:xfrm>
            <a:off x="2438400" y="3254375"/>
            <a:ext cx="3547774" cy="6048375"/>
          </a:xfrm>
          <a:prstGeom prst="rect">
            <a:avLst/>
          </a:prstGeom>
        </p:spPr>
        <p:txBody>
          <a:bodyPr vert="horz" lIns="91440" tIns="45720" rIns="91440" bIns="45720" numCol="1" rtlCol="0"/>
          <a:lstStyle>
            <a:lvl1pPr marL="0" algn="l" defTabSz="914400" rtl="0" eaLnBrk="1" latinLnBrk="0" hangingPunct="1">
              <a:defRPr sz="1100" kern="1200">
                <a:solidFill>
                  <a:schemeClr val="tx1"/>
                </a:solidFill>
                <a:latin typeface="+mn-lt"/>
                <a:ea typeface="+mn-ea"/>
                <a:cs typeface="+mn-cs"/>
              </a:defRPr>
            </a:lvl1pPr>
            <a:lvl2pPr marL="457200" algn="l" defTabSz="914400" rtl="0" eaLnBrk="1" latinLnBrk="0" hangingPunct="1">
              <a:defRPr sz="1100" kern="1200">
                <a:solidFill>
                  <a:schemeClr val="tx1"/>
                </a:solidFill>
                <a:latin typeface="+mn-lt"/>
                <a:ea typeface="+mn-ea"/>
                <a:cs typeface="+mn-cs"/>
              </a:defRPr>
            </a:lvl2pPr>
            <a:lvl3pPr marL="914400" algn="l" defTabSz="914400" rtl="0" eaLnBrk="1" latinLnBrk="0" hangingPunct="1">
              <a:defRPr sz="1100" kern="1200">
                <a:solidFill>
                  <a:schemeClr val="tx1"/>
                </a:solidFill>
                <a:latin typeface="+mn-lt"/>
                <a:ea typeface="+mn-ea"/>
                <a:cs typeface="+mn-cs"/>
              </a:defRPr>
            </a:lvl3pPr>
            <a:lvl4pPr marL="1371600" algn="l" defTabSz="914400" rtl="0" eaLnBrk="1" latinLnBrk="0" hangingPunct="1">
              <a:defRPr sz="1100" kern="1200">
                <a:solidFill>
                  <a:schemeClr val="tx1"/>
                </a:solidFill>
                <a:latin typeface="+mn-lt"/>
                <a:ea typeface="+mn-ea"/>
                <a:cs typeface="+mn-cs"/>
              </a:defRPr>
            </a:lvl4pPr>
            <a:lvl5pPr marL="1828800" algn="l" defTabSz="914400" rtl="0" eaLnBrk="1" latinLnBrk="0" hangingPunct="1">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endParaRPr lang="en-US" dirty="0"/>
          </a:p>
        </p:txBody>
      </p:sp>
      <p:sp>
        <p:nvSpPr>
          <p:cNvPr id="8" name="Notes Placeholder 2">
            <a:extLst>
              <a:ext uri="{FF2B5EF4-FFF2-40B4-BE49-F238E27FC236}">
                <a16:creationId xmlns:a16="http://schemas.microsoft.com/office/drawing/2014/main" id="{7928696A-81D1-A14B-BA40-56970FFB6D8F}"/>
              </a:ext>
            </a:extLst>
          </p:cNvPr>
          <p:cNvSpPr txBox="1">
            <a:spLocks/>
          </p:cNvSpPr>
          <p:nvPr/>
        </p:nvSpPr>
        <p:spPr>
          <a:xfrm>
            <a:off x="6154449" y="3254375"/>
            <a:ext cx="3547774" cy="5295900"/>
          </a:xfrm>
          <a:prstGeom prst="rect">
            <a:avLst/>
          </a:prstGeom>
        </p:spPr>
        <p:txBody>
          <a:bodyPr vert="horz" lIns="91440" tIns="45720" rIns="91440" bIns="45720" numCol="1" rtlCol="0"/>
          <a:lstStyle>
            <a:lvl1pPr marL="0" algn="l" defTabSz="914400" rtl="0" eaLnBrk="1" latinLnBrk="0" hangingPunct="1">
              <a:defRPr sz="1100" kern="1200">
                <a:solidFill>
                  <a:schemeClr val="tx1"/>
                </a:solidFill>
                <a:latin typeface="+mn-lt"/>
                <a:ea typeface="+mn-ea"/>
                <a:cs typeface="+mn-cs"/>
              </a:defRPr>
            </a:lvl1pPr>
            <a:lvl2pPr marL="457200" algn="l" defTabSz="914400" rtl="0" eaLnBrk="1" latinLnBrk="0" hangingPunct="1">
              <a:defRPr sz="1100" kern="1200">
                <a:solidFill>
                  <a:schemeClr val="tx1"/>
                </a:solidFill>
                <a:latin typeface="+mn-lt"/>
                <a:ea typeface="+mn-ea"/>
                <a:cs typeface="+mn-cs"/>
              </a:defRPr>
            </a:lvl2pPr>
            <a:lvl3pPr marL="914400" algn="l" defTabSz="914400" rtl="0" eaLnBrk="1" latinLnBrk="0" hangingPunct="1">
              <a:defRPr sz="1100" kern="1200">
                <a:solidFill>
                  <a:schemeClr val="tx1"/>
                </a:solidFill>
                <a:latin typeface="+mn-lt"/>
                <a:ea typeface="+mn-ea"/>
                <a:cs typeface="+mn-cs"/>
              </a:defRPr>
            </a:lvl3pPr>
            <a:lvl4pPr marL="1371600" algn="l" defTabSz="914400" rtl="0" eaLnBrk="1" latinLnBrk="0" hangingPunct="1">
              <a:defRPr sz="1100" kern="1200">
                <a:solidFill>
                  <a:schemeClr val="tx1"/>
                </a:solidFill>
                <a:latin typeface="+mn-lt"/>
                <a:ea typeface="+mn-ea"/>
                <a:cs typeface="+mn-cs"/>
              </a:defRPr>
            </a:lvl4pPr>
            <a:lvl5pPr marL="1828800" algn="l" defTabSz="914400" rtl="0" eaLnBrk="1" latinLnBrk="0" hangingPunct="1">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endParaRPr lang="en-US" dirty="0"/>
          </a:p>
        </p:txBody>
      </p:sp>
      <p:sp>
        <p:nvSpPr>
          <p:cNvPr id="10" name="Notes Placeholder 9">
            <a:extLst>
              <a:ext uri="{FF2B5EF4-FFF2-40B4-BE49-F238E27FC236}">
                <a16:creationId xmlns:a16="http://schemas.microsoft.com/office/drawing/2014/main" id="{63373483-7C32-BC41-9CEA-FA2B300709A7}"/>
              </a:ext>
            </a:extLst>
          </p:cNvPr>
          <p:cNvSpPr>
            <a:spLocks noGrp="1"/>
          </p:cNvSpPr>
          <p:nvPr>
            <p:ph type="body" sz="quarter" idx="3"/>
          </p:nvPr>
        </p:nvSpPr>
        <p:spPr>
          <a:xfrm>
            <a:off x="228600" y="5141416"/>
            <a:ext cx="7052974" cy="4154984"/>
          </a:xfrm>
        </p:spPr>
        <p:txBody>
          <a:bodyPr/>
          <a:lstStyle/>
          <a:p>
            <a:r>
              <a:rPr lang="en-US" b="1" dirty="0"/>
              <a:t>Purpose: </a:t>
            </a:r>
            <a:endParaRPr lang="en-US" dirty="0"/>
          </a:p>
          <a:p>
            <a:r>
              <a:rPr lang="en-US" dirty="0"/>
              <a:t>This Secure Shell (SSH) into Amazon EC2 Instance (Mac) Educator Activity Guide has been developed as part of the AWS Educate content offerings. The goal of this guide is to provide educators with prompts and extension activities in support of cloud activities. </a:t>
            </a:r>
          </a:p>
          <a:p>
            <a:r>
              <a:rPr lang="en-US" dirty="0"/>
              <a:t> </a:t>
            </a:r>
          </a:p>
          <a:p>
            <a:r>
              <a:rPr lang="en-US" b="1" dirty="0"/>
              <a:t>Description:</a:t>
            </a:r>
            <a:endParaRPr lang="en-US" dirty="0"/>
          </a:p>
          <a:p>
            <a:r>
              <a:rPr lang="en-US" dirty="0"/>
              <a:t>This Educator Guide frames the “Secure Shell (SSH) into Amazon EC2 Instance (Mac)” activity. </a:t>
            </a:r>
          </a:p>
          <a:p>
            <a:r>
              <a:rPr lang="en-US" dirty="0"/>
              <a:t> </a:t>
            </a:r>
          </a:p>
          <a:p>
            <a:r>
              <a:rPr lang="en-US" b="1" dirty="0"/>
              <a:t>What are the goals of the S3 Educator Activity Guide?</a:t>
            </a:r>
            <a:br>
              <a:rPr lang="en-US" dirty="0"/>
            </a:br>
            <a:r>
              <a:rPr lang="en-US" i="0" dirty="0"/>
              <a:t>By using the Guide, Educators will be able to:</a:t>
            </a:r>
          </a:p>
          <a:p>
            <a:r>
              <a:rPr lang="en-US" i="0" dirty="0"/>
              <a:t>Understand the activity’s goals and learning objectives</a:t>
            </a:r>
          </a:p>
          <a:p>
            <a:r>
              <a:rPr lang="en-US" i="0" dirty="0"/>
              <a:t>Understand the activity’s key concepts and terminology</a:t>
            </a:r>
          </a:p>
          <a:p>
            <a:r>
              <a:rPr lang="en-US" i="0" dirty="0"/>
              <a:t>Facilitate student learning before, during, and after the activity</a:t>
            </a:r>
          </a:p>
          <a:p>
            <a:r>
              <a:rPr lang="en-US" i="0" dirty="0"/>
              <a:t>Assess students’ SSH into the Amazon EC2 instance using terminal</a:t>
            </a:r>
          </a:p>
          <a:p>
            <a:r>
              <a:rPr lang="en-US" dirty="0"/>
              <a:t> </a:t>
            </a:r>
          </a:p>
          <a:p>
            <a:r>
              <a:rPr lang="en-US" b="1" dirty="0"/>
              <a:t>Guide Contents:</a:t>
            </a:r>
            <a:r>
              <a:rPr lang="en-US" dirty="0"/>
              <a:t> </a:t>
            </a:r>
          </a:p>
          <a:p>
            <a:r>
              <a:rPr lang="en-US" b="1" dirty="0"/>
              <a:t>Priming Activities</a:t>
            </a:r>
            <a:endParaRPr lang="en-US" dirty="0"/>
          </a:p>
          <a:p>
            <a:r>
              <a:rPr lang="en-US" dirty="0"/>
              <a:t>Activate Background Knowledge</a:t>
            </a:r>
          </a:p>
          <a:p>
            <a:r>
              <a:rPr lang="en-US" dirty="0"/>
              <a:t>Pre-Activity Discussion</a:t>
            </a:r>
          </a:p>
          <a:p>
            <a:r>
              <a:rPr lang="en-US" b="1" dirty="0"/>
              <a:t>Activity Facilitation</a:t>
            </a:r>
            <a:endParaRPr lang="en-US" dirty="0"/>
          </a:p>
          <a:p>
            <a:r>
              <a:rPr lang="en-US" dirty="0"/>
              <a:t>Literacy Strategies</a:t>
            </a:r>
          </a:p>
          <a:p>
            <a:r>
              <a:rPr lang="en-US" dirty="0"/>
              <a:t>Language Prompts</a:t>
            </a:r>
          </a:p>
          <a:p>
            <a:r>
              <a:rPr lang="en-US" dirty="0"/>
              <a:t>Getting Unstuck</a:t>
            </a:r>
          </a:p>
          <a:p>
            <a:r>
              <a:rPr lang="en-US" dirty="0"/>
              <a:t>Checking for Understanding</a:t>
            </a:r>
          </a:p>
          <a:p>
            <a:r>
              <a:rPr lang="en-US" b="1" dirty="0"/>
              <a:t>Assessments</a:t>
            </a:r>
            <a:endParaRPr lang="en-US" dirty="0"/>
          </a:p>
          <a:p>
            <a:r>
              <a:rPr lang="en-US" dirty="0"/>
              <a:t>Test your Knowledge</a:t>
            </a:r>
          </a:p>
          <a:p>
            <a:r>
              <a:rPr lang="en-US" b="1" dirty="0"/>
              <a:t>Activity Debrief &amp; Extension Activities</a:t>
            </a:r>
            <a:endParaRPr lang="en-US" dirty="0"/>
          </a:p>
          <a:p>
            <a:r>
              <a:rPr lang="en-US" dirty="0"/>
              <a:t>Post-Activity Discussion</a:t>
            </a:r>
          </a:p>
          <a:p>
            <a:r>
              <a:rPr lang="en-US" dirty="0"/>
              <a:t>Represent Concepts</a:t>
            </a:r>
          </a:p>
          <a:p>
            <a:r>
              <a:rPr lang="en-US" dirty="0"/>
              <a:t>Extension Activities </a:t>
            </a:r>
          </a:p>
          <a:p>
            <a:endParaRPr lang="en-US" dirty="0"/>
          </a:p>
          <a:p>
            <a:r>
              <a:rPr lang="en-US" b="1" dirty="0"/>
              <a:t>Additional Resources</a:t>
            </a:r>
          </a:p>
          <a:p>
            <a:r>
              <a:rPr lang="en-US" b="0" dirty="0"/>
              <a:t>AWS Glossary: https://docs.aws.amazon.com/general/latest/gr/</a:t>
            </a:r>
            <a:r>
              <a:rPr lang="en-US" b="0" dirty="0" err="1"/>
              <a:t>glos-chap.html</a:t>
            </a:r>
            <a:endParaRPr lang="en-US" dirty="0"/>
          </a:p>
          <a:p>
            <a:endParaRPr lang="en-US" dirty="0"/>
          </a:p>
        </p:txBody>
      </p:sp>
    </p:spTree>
    <p:extLst>
      <p:ext uri="{BB962C8B-B14F-4D97-AF65-F5344CB8AC3E}">
        <p14:creationId xmlns:p14="http://schemas.microsoft.com/office/powerpoint/2010/main" val="21457474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976313"/>
            <a:ext cx="1760537" cy="22780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t>Activity Facilitation, Page 10:</a:t>
            </a:r>
            <a:endParaRPr lang="en-US" b="1" dirty="0"/>
          </a:p>
          <a:p>
            <a:endParaRPr lang="en-US" b="1" dirty="0"/>
          </a:p>
          <a:p>
            <a:r>
              <a:rPr lang="en-US" b="1" dirty="0"/>
              <a:t>Check for understanding (IP and O)</a:t>
            </a:r>
          </a:p>
          <a:p>
            <a:r>
              <a:rPr lang="en-US" b="0" dirty="0"/>
              <a:t>Suggested question prior to completing the steps on page 10: </a:t>
            </a:r>
          </a:p>
          <a:p>
            <a:r>
              <a:rPr lang="en-US" b="1" dirty="0"/>
              <a:t>Instructor ask: </a:t>
            </a:r>
            <a:r>
              <a:rPr lang="en-US" b="0" dirty="0"/>
              <a:t>What is the app on Mac computers that is used for SSH? (</a:t>
            </a:r>
            <a:r>
              <a:rPr lang="en-US" b="0" i="1" dirty="0"/>
              <a:t>Terminal</a:t>
            </a:r>
            <a:r>
              <a:rPr lang="en-US" b="0" i="0" dirty="0"/>
              <a:t>)</a:t>
            </a:r>
            <a:endParaRPr lang="en-US" b="0" dirty="0"/>
          </a:p>
          <a:p>
            <a:endParaRPr lang="en-US" b="1" dirty="0"/>
          </a:p>
          <a:p>
            <a:r>
              <a:rPr lang="en-US" b="1" dirty="0"/>
              <a:t>Getting unstuck </a:t>
            </a:r>
            <a:endParaRPr lang="en-US" dirty="0"/>
          </a:p>
          <a:p>
            <a:r>
              <a:rPr lang="en-US" dirty="0"/>
              <a:t>If students get stuck, have them review Pages 9 and 10. Ensure students have selected their PUBLIC IPv4 IP address.</a:t>
            </a:r>
          </a:p>
          <a:p>
            <a:endParaRPr lang="en-US" dirty="0"/>
          </a:p>
          <a:p>
            <a:r>
              <a:rPr lang="en-US" dirty="0"/>
              <a:t>Other items to check:</a:t>
            </a:r>
          </a:p>
          <a:p>
            <a:pPr marL="171450" indent="-171450">
              <a:buFont typeface="Arial" panose="020B0604020202020204" pitchFamily="34" charset="0"/>
              <a:buChar char="•"/>
            </a:pPr>
            <a:r>
              <a:rPr lang="en-US" dirty="0"/>
              <a:t>Verify where students downloaded their key pair (example code shows the Desktop as the location the key pair was downloaded to)</a:t>
            </a:r>
          </a:p>
          <a:p>
            <a:pPr marL="171450" indent="-171450">
              <a:buFont typeface="Arial" panose="020B0604020202020204" pitchFamily="34" charset="0"/>
              <a:buChar char="•"/>
            </a:pPr>
            <a:r>
              <a:rPr lang="en-US" dirty="0"/>
              <a:t>Make sure students updated the key pair privileges using the</a:t>
            </a:r>
            <a:r>
              <a:rPr lang="en-US" b="1" dirty="0"/>
              <a:t> </a:t>
            </a:r>
            <a:r>
              <a:rPr lang="en-US" b="1" dirty="0" err="1"/>
              <a:t>chmod</a:t>
            </a:r>
            <a:r>
              <a:rPr lang="en-US" dirty="0"/>
              <a:t> command</a:t>
            </a:r>
          </a:p>
          <a:p>
            <a:pPr marL="171450" indent="-171450">
              <a:buFont typeface="Arial" panose="020B0604020202020204" pitchFamily="34" charset="0"/>
              <a:buChar char="•"/>
            </a:pPr>
            <a:r>
              <a:rPr lang="en-US" dirty="0"/>
              <a:t>If students downloaded key pair to (e.g. Downloads folder), make sure they modify the paths from Desktop to Downloads.  </a:t>
            </a:r>
          </a:p>
          <a:p>
            <a:pPr marL="628650" lvl="1" indent="-171450">
              <a:buFont typeface="Arial" panose="020B0604020202020204" pitchFamily="34" charset="0"/>
              <a:buChar char="•"/>
            </a:pPr>
            <a:r>
              <a:rPr lang="en-US" dirty="0"/>
              <a:t>Example:  </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dirty="0" err="1">
                <a:solidFill>
                  <a:srgbClr val="2B3A44"/>
                </a:solidFill>
                <a:latin typeface="Carlito"/>
                <a:cs typeface="Carlito"/>
              </a:rPr>
              <a:t>chmod</a:t>
            </a:r>
            <a:r>
              <a:rPr lang="en-US" sz="1100" b="0" dirty="0">
                <a:solidFill>
                  <a:srgbClr val="2B3A44"/>
                </a:solidFill>
                <a:latin typeface="Carlito"/>
                <a:cs typeface="Carlito"/>
              </a:rPr>
              <a:t> 400</a:t>
            </a:r>
            <a:r>
              <a:rPr lang="en-US" sz="1100" b="0" spc="-5" dirty="0">
                <a:solidFill>
                  <a:srgbClr val="2B3A44"/>
                </a:solidFill>
                <a:latin typeface="Carlito"/>
                <a:cs typeface="Carlito"/>
              </a:rPr>
              <a:t> Downloads/</a:t>
            </a:r>
            <a:r>
              <a:rPr lang="en-US" sz="1100" b="0" spc="-5" dirty="0" err="1">
                <a:solidFill>
                  <a:srgbClr val="2B3A44"/>
                </a:solidFill>
                <a:latin typeface="Carlito"/>
                <a:cs typeface="Carlito"/>
              </a:rPr>
              <a:t>My_SSH_Key.pem</a:t>
            </a:r>
            <a:endParaRPr lang="en-US" sz="1100" b="0" i="1" spc="-5" dirty="0">
              <a:latin typeface="Carlito"/>
              <a:cs typeface="Carlito"/>
            </a:endParaRPr>
          </a:p>
          <a:p>
            <a:pPr marL="1085850" lvl="2" indent="-171450">
              <a:buFont typeface="Arial" panose="020B0604020202020204" pitchFamily="34" charset="0"/>
              <a:buChar char="•"/>
            </a:pPr>
            <a:r>
              <a:rPr lang="en-US" sz="1100" i="1" spc="-5" dirty="0" err="1">
                <a:latin typeface="Carlito"/>
                <a:cs typeface="Carlito"/>
              </a:rPr>
              <a:t>ssh</a:t>
            </a:r>
            <a:r>
              <a:rPr lang="en-US" sz="1100" i="1" spc="-5" dirty="0">
                <a:latin typeface="Carlito"/>
                <a:cs typeface="Carlito"/>
              </a:rPr>
              <a:t> </a:t>
            </a:r>
            <a:r>
              <a:rPr lang="en-US" sz="1100" i="1" dirty="0">
                <a:latin typeface="Carlito"/>
                <a:cs typeface="Carlito"/>
              </a:rPr>
              <a:t>-</a:t>
            </a:r>
            <a:r>
              <a:rPr lang="en-US" sz="1100" i="1" dirty="0" err="1">
                <a:latin typeface="Carlito"/>
                <a:cs typeface="Carlito"/>
              </a:rPr>
              <a:t>i</a:t>
            </a:r>
            <a:r>
              <a:rPr lang="en-US" sz="1100" i="1" dirty="0">
                <a:latin typeface="Carlito"/>
                <a:cs typeface="Carlito"/>
              </a:rPr>
              <a:t> </a:t>
            </a:r>
            <a:r>
              <a:rPr lang="en-US" sz="1100" i="1" spc="-5" dirty="0">
                <a:latin typeface="Carlito"/>
                <a:cs typeface="Carlito"/>
              </a:rPr>
              <a:t>Downloads/</a:t>
            </a:r>
            <a:r>
              <a:rPr lang="en-US" sz="1100" i="1" spc="-5" dirty="0" err="1">
                <a:solidFill>
                  <a:srgbClr val="FD8008"/>
                </a:solidFill>
                <a:latin typeface="Carlito"/>
                <a:cs typeface="Carlito"/>
              </a:rPr>
              <a:t>My_SSH_Key.pem</a:t>
            </a:r>
            <a:r>
              <a:rPr lang="en-US" sz="1100" i="1" spc="-5" dirty="0">
                <a:solidFill>
                  <a:srgbClr val="FD8008"/>
                </a:solidFill>
                <a:latin typeface="Carlito"/>
                <a:cs typeface="Carlito"/>
              </a:rPr>
              <a:t> </a:t>
            </a:r>
            <a:r>
              <a:rPr lang="en-US" sz="1100" i="1" u="sng" spc="-5" dirty="0">
                <a:solidFill>
                  <a:srgbClr val="0563C1"/>
                </a:solidFill>
                <a:uFill>
                  <a:solidFill>
                    <a:srgbClr val="0563C1"/>
                  </a:solidFill>
                </a:uFill>
                <a:latin typeface="Carlito"/>
                <a:cs typeface="Carlito"/>
                <a:hlinkClick r:id="rId3"/>
              </a:rPr>
              <a:t>ec2-user@xxx.xxx.xxx.xxx</a:t>
            </a:r>
            <a:r>
              <a:rPr lang="en-US" sz="1100" i="1" spc="-5" dirty="0">
                <a:solidFill>
                  <a:srgbClr val="0563C1"/>
                </a:solidFill>
                <a:latin typeface="Carlito"/>
                <a:cs typeface="Carlito"/>
                <a:hlinkClick r:id="rId3"/>
              </a:rPr>
              <a:t> </a:t>
            </a:r>
            <a:r>
              <a:rPr lang="en-US" sz="1100" i="1" dirty="0">
                <a:solidFill>
                  <a:srgbClr val="DCA10D"/>
                </a:solidFill>
                <a:latin typeface="Carlito"/>
                <a:cs typeface="Carlito"/>
              </a:rPr>
              <a:t>( </a:t>
            </a:r>
            <a:r>
              <a:rPr lang="en-US" sz="1100" i="1" spc="-5" dirty="0">
                <a:solidFill>
                  <a:srgbClr val="DCA10D"/>
                </a:solidFill>
                <a:latin typeface="Carlito"/>
                <a:cs typeface="Carlito"/>
              </a:rPr>
              <a:t>IPv4 </a:t>
            </a:r>
            <a:r>
              <a:rPr lang="en-US" sz="1100" i="1" dirty="0">
                <a:solidFill>
                  <a:srgbClr val="DCA10D"/>
                </a:solidFill>
                <a:latin typeface="Carlito"/>
                <a:cs typeface="Carlito"/>
              </a:rPr>
              <a:t>Public</a:t>
            </a:r>
            <a:r>
              <a:rPr lang="en-US" sz="1100" i="1" spc="40" dirty="0">
                <a:solidFill>
                  <a:srgbClr val="DCA10D"/>
                </a:solidFill>
                <a:latin typeface="Carlito"/>
                <a:cs typeface="Carlito"/>
              </a:rPr>
              <a:t> </a:t>
            </a:r>
            <a:r>
              <a:rPr lang="en-US" sz="1100" i="1" spc="-5" dirty="0">
                <a:solidFill>
                  <a:srgbClr val="DCA10D"/>
                </a:solidFill>
                <a:latin typeface="Carlito"/>
                <a:cs typeface="Carlito"/>
              </a:rPr>
              <a:t>IP</a:t>
            </a:r>
            <a:r>
              <a:rPr lang="en-US" i="1" spc="-5" dirty="0">
                <a:solidFill>
                  <a:srgbClr val="DCA10D"/>
                </a:solidFill>
                <a:latin typeface="Carlito"/>
              </a:rPr>
              <a:t>  </a:t>
            </a:r>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2C4B71D-ABE2-C24F-BFF5-466378055FC1}" type="slidenum">
              <a:rPr lang="en-US" smtClean="0"/>
              <a:t>10</a:t>
            </a:fld>
            <a:endParaRPr lang="en-US"/>
          </a:p>
        </p:txBody>
      </p:sp>
    </p:spTree>
    <p:extLst>
      <p:ext uri="{BB962C8B-B14F-4D97-AF65-F5344CB8AC3E}">
        <p14:creationId xmlns:p14="http://schemas.microsoft.com/office/powerpoint/2010/main" val="36464927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976313"/>
            <a:ext cx="1760537" cy="22780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t>Activity Facilitation, Page 11:</a:t>
            </a:r>
            <a:endParaRPr lang="en-US" b="1" dirty="0"/>
          </a:p>
          <a:p>
            <a:endParaRPr lang="en-US" b="1" dirty="0"/>
          </a:p>
          <a:p>
            <a:r>
              <a:rPr lang="en-US" b="1" dirty="0"/>
              <a:t>Check for understanding (IP and O)</a:t>
            </a:r>
          </a:p>
          <a:p>
            <a:r>
              <a:rPr lang="en-US" b="0" dirty="0"/>
              <a:t>Suggested question prior to step 1: </a:t>
            </a:r>
          </a:p>
          <a:p>
            <a:r>
              <a:rPr lang="en-US" b="1" dirty="0"/>
              <a:t>Instructor ask: </a:t>
            </a:r>
            <a:r>
              <a:rPr lang="en-US" b="0" dirty="0"/>
              <a:t>Why did you use a t2.micro Instance? (</a:t>
            </a:r>
            <a:r>
              <a:rPr lang="en-US" b="0" i="1" dirty="0"/>
              <a:t>cost effectiveness</a:t>
            </a:r>
            <a:r>
              <a:rPr lang="en-US" b="0" i="0" dirty="0"/>
              <a:t>)</a:t>
            </a:r>
            <a:endParaRPr lang="en-US" b="0" dirty="0"/>
          </a:p>
          <a:p>
            <a:endParaRPr lang="en-US" b="1" dirty="0"/>
          </a:p>
          <a:p>
            <a:r>
              <a:rPr lang="en-US" b="1" dirty="0"/>
              <a:t>Getting unstuck </a:t>
            </a:r>
            <a:endParaRPr lang="en-US" dirty="0"/>
          </a:p>
          <a:p>
            <a:r>
              <a:rPr lang="en-US" dirty="0"/>
              <a:t>If students get stuck, make sure they re-read the instructions; ensure students chose INSTANCE STATE from the Actions menu and selected the t2.small.</a:t>
            </a:r>
          </a:p>
        </p:txBody>
      </p:sp>
      <p:sp>
        <p:nvSpPr>
          <p:cNvPr id="4" name="Slide Number Placeholder 3"/>
          <p:cNvSpPr>
            <a:spLocks noGrp="1"/>
          </p:cNvSpPr>
          <p:nvPr>
            <p:ph type="sldNum" sz="quarter" idx="5"/>
          </p:nvPr>
        </p:nvSpPr>
        <p:spPr/>
        <p:txBody>
          <a:bodyPr/>
          <a:lstStyle/>
          <a:p>
            <a:fld id="{42C4B71D-ABE2-C24F-BFF5-466378055FC1}" type="slidenum">
              <a:rPr lang="en-US" smtClean="0"/>
              <a:t>11</a:t>
            </a:fld>
            <a:endParaRPr lang="en-US"/>
          </a:p>
        </p:txBody>
      </p:sp>
    </p:spTree>
    <p:extLst>
      <p:ext uri="{BB962C8B-B14F-4D97-AF65-F5344CB8AC3E}">
        <p14:creationId xmlns:p14="http://schemas.microsoft.com/office/powerpoint/2010/main" val="14937184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976313"/>
            <a:ext cx="1760537" cy="22780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t>Activity Facilitation, Page 12:</a:t>
            </a:r>
            <a:endParaRPr lang="en-US" b="1" dirty="0"/>
          </a:p>
          <a:p>
            <a:endParaRPr lang="en-US" b="1" dirty="0"/>
          </a:p>
          <a:p>
            <a:r>
              <a:rPr lang="en-US" b="1" dirty="0"/>
              <a:t>Represent concepts</a:t>
            </a:r>
          </a:p>
          <a:p>
            <a:r>
              <a:rPr lang="en-US" b="0" dirty="0"/>
              <a:t>Ask students to draw a diagram of what they built in this activity. Make sure they capture the key concepts and terminology they learned during the activity. Have students share their work in pairs, groups, or with the whole class and explain their diagrams. Ask them to state what worked well and what challenges they faced during the activity.</a:t>
            </a:r>
          </a:p>
          <a:p>
            <a:endParaRPr lang="en-US" b="1" dirty="0"/>
          </a:p>
          <a:p>
            <a:r>
              <a:rPr lang="en-US" b="1" dirty="0"/>
              <a:t>Post-activity discussion</a:t>
            </a:r>
            <a:endParaRPr lang="en-US" dirty="0"/>
          </a:p>
          <a:p>
            <a:r>
              <a:rPr lang="en-US" dirty="0"/>
              <a:t>This time, have students come up with their own use case idea (in place of BitBeat) and then have students exchange use cases. Alternatively, provide a more specialized use case that is most relevant for your students. </a:t>
            </a:r>
          </a:p>
          <a:p>
            <a:r>
              <a:rPr lang="en-US" b="1" dirty="0"/>
              <a:t>Challenge</a:t>
            </a:r>
            <a:endParaRPr lang="en-US" dirty="0"/>
          </a:p>
          <a:p>
            <a:r>
              <a:rPr lang="en-US" b="1" dirty="0"/>
              <a:t>Do: </a:t>
            </a:r>
            <a:r>
              <a:rPr lang="en-US" dirty="0"/>
              <a:t>Present the use case(s) as a challenge and have students complete the challenge and share how they approached it. Have the class or a panel of judges vote on a challenge winner and award a prize.</a:t>
            </a:r>
          </a:p>
          <a:p>
            <a:endParaRPr lang="en-US" dirty="0"/>
          </a:p>
          <a:p>
            <a:r>
              <a:rPr lang="en-US" b="1" dirty="0"/>
              <a:t>Extension: Career Pathways</a:t>
            </a:r>
            <a:endParaRPr lang="en-US" dirty="0"/>
          </a:p>
          <a:p>
            <a:r>
              <a:rPr lang="en-US" b="1" dirty="0"/>
              <a:t>Do: </a:t>
            </a:r>
            <a:r>
              <a:rPr lang="en-US" dirty="0"/>
              <a:t>Have students choose a career pathway (</a:t>
            </a:r>
            <a:r>
              <a:rPr lang="en-US" i="1" dirty="0"/>
              <a:t>from the 12 shown in the student portal</a:t>
            </a:r>
            <a:r>
              <a:rPr lang="en-US" dirty="0"/>
              <a:t>). Go to the content repository in the AWS Educate Portal and download Educator Guides for each career pathway. Group students in pairs or small groups based on overlapping interests and have them complete the student activity in each Pathway-Aligned Educator Guide.</a:t>
            </a:r>
          </a:p>
          <a:p>
            <a:r>
              <a:rPr lang="en-US" dirty="0"/>
              <a:t>Link: </a:t>
            </a:r>
            <a:r>
              <a:rPr lang="en-US" u="sng" dirty="0">
                <a:hlinkClick r:id="rId3"/>
              </a:rPr>
              <a:t>https://www.awseducate.com/educator/s/content</a:t>
            </a:r>
            <a:endParaRPr lang="en-US" dirty="0"/>
          </a:p>
          <a:p>
            <a:endParaRPr lang="en-US" dirty="0"/>
          </a:p>
        </p:txBody>
      </p:sp>
      <p:sp>
        <p:nvSpPr>
          <p:cNvPr id="4" name="Slide Number Placeholder 3"/>
          <p:cNvSpPr>
            <a:spLocks noGrp="1"/>
          </p:cNvSpPr>
          <p:nvPr>
            <p:ph type="sldNum" sz="quarter" idx="5"/>
          </p:nvPr>
        </p:nvSpPr>
        <p:spPr/>
        <p:txBody>
          <a:bodyPr/>
          <a:lstStyle/>
          <a:p>
            <a:fld id="{42C4B71D-ABE2-C24F-BFF5-466378055FC1}" type="slidenum">
              <a:rPr lang="en-US" smtClean="0"/>
              <a:t>12</a:t>
            </a:fld>
            <a:endParaRPr lang="en-US"/>
          </a:p>
        </p:txBody>
      </p:sp>
    </p:spTree>
    <p:extLst>
      <p:ext uri="{BB962C8B-B14F-4D97-AF65-F5344CB8AC3E}">
        <p14:creationId xmlns:p14="http://schemas.microsoft.com/office/powerpoint/2010/main" val="40084957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976313"/>
            <a:ext cx="1760537" cy="22780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t>Activity Facilitation, Page 13:</a:t>
            </a: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t>Test your Knowledge Answers: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100" b="0" dirty="0"/>
              <a:t>A key pair consists of a private key and a public key. It is a set of security credentials that you use to prove your identity when connecting to an instance.</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100" b="0" dirty="0"/>
              <a:t>Amazon EC2 stores the public key.</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100" b="0" dirty="0"/>
              <a:t>You store the private key.</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Amazon Web Services allows customers to assign metadata to their AWS resources in the form of tags. Each tag is a simple label consisting of a customer-defined key and an optional value that can make it easier to manage, search for, and filter resources. Although there are no inherent types of tags, they enable customers to categorize resources by purpose, owner, environment, or other criteria. Without the use of tags, it can become difficult to manage your resources effectively as your utilization of AWS services grows.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By default, all non-local traffic is blocked.</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100" b="0" i="0" kern="1200" dirty="0">
                <a:solidFill>
                  <a:schemeClr val="tx1"/>
                </a:solidFill>
                <a:effectLst/>
                <a:latin typeface="+mn-lt"/>
                <a:ea typeface="+mn-ea"/>
                <a:cs typeface="+mn-cs"/>
              </a:rPr>
              <a:t>Type curl http://169.254.169.254/latest/user-data</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100" b="0" i="0" kern="1200" dirty="0">
                <a:solidFill>
                  <a:schemeClr val="tx1"/>
                </a:solidFill>
                <a:effectLst/>
                <a:latin typeface="+mn-lt"/>
                <a:ea typeface="+mn-ea"/>
                <a:cs typeface="+mn-cs"/>
              </a:rPr>
              <a:t>These updates/changes are immediate.</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100" b="0" i="0" kern="1200" dirty="0">
                <a:solidFill>
                  <a:schemeClr val="tx1"/>
                </a:solidFill>
                <a:effectLst/>
                <a:latin typeface="+mn-lt"/>
                <a:ea typeface="+mn-ea"/>
                <a:cs typeface="+mn-cs"/>
              </a:rPr>
              <a:t>When you add or remove a security group rule, these changes are automatically applied to all instances to which you have assigned the security group.</a:t>
            </a:r>
            <a:endParaRPr lang="en-US" sz="1100" b="0" dirty="0"/>
          </a:p>
        </p:txBody>
      </p:sp>
      <p:sp>
        <p:nvSpPr>
          <p:cNvPr id="4" name="Slide Number Placeholder 3"/>
          <p:cNvSpPr>
            <a:spLocks noGrp="1"/>
          </p:cNvSpPr>
          <p:nvPr>
            <p:ph type="sldNum" sz="quarter" idx="5"/>
          </p:nvPr>
        </p:nvSpPr>
        <p:spPr/>
        <p:txBody>
          <a:bodyPr/>
          <a:lstStyle/>
          <a:p>
            <a:fld id="{42C4B71D-ABE2-C24F-BFF5-466378055FC1}" type="slidenum">
              <a:rPr lang="en-US" smtClean="0"/>
              <a:t>13</a:t>
            </a:fld>
            <a:endParaRPr lang="en-US"/>
          </a:p>
        </p:txBody>
      </p:sp>
    </p:spTree>
    <p:extLst>
      <p:ext uri="{BB962C8B-B14F-4D97-AF65-F5344CB8AC3E}">
        <p14:creationId xmlns:p14="http://schemas.microsoft.com/office/powerpoint/2010/main" val="17182326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976313"/>
            <a:ext cx="1760537" cy="22780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t>Activity Facilitation, Page 14: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t>Bonus Activity: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Have the student redo this activity. Once they’ve connected to their EC2 instance using SSH, have them attempt to display their User Data via the curl command and the </a:t>
            </a:r>
            <a:r>
              <a:rPr lang="en-US" sz="1100" b="0" i="0" kern="1200" dirty="0">
                <a:solidFill>
                  <a:schemeClr val="tx1"/>
                </a:solidFill>
                <a:effectLst/>
                <a:latin typeface="+mn-lt"/>
                <a:ea typeface="+mn-ea"/>
                <a:cs typeface="+mn-cs"/>
              </a:rPr>
              <a:t>http://169.254.169.254/latest/user-data URL provided in the </a:t>
            </a:r>
            <a:r>
              <a:rPr lang="en-US" sz="1100" b="1" i="0" kern="1200" dirty="0">
                <a:solidFill>
                  <a:schemeClr val="tx1"/>
                </a:solidFill>
                <a:effectLst/>
                <a:latin typeface="+mn-lt"/>
                <a:ea typeface="+mn-ea"/>
                <a:cs typeface="+mn-cs"/>
              </a:rPr>
              <a:t>Did You Know </a:t>
            </a:r>
            <a:r>
              <a:rPr lang="en-US" sz="1100" b="0" i="0" kern="1200" dirty="0">
                <a:solidFill>
                  <a:schemeClr val="tx1"/>
                </a:solidFill>
                <a:effectLst/>
                <a:latin typeface="+mn-lt"/>
                <a:ea typeface="+mn-ea"/>
                <a:cs typeface="+mn-cs"/>
              </a:rPr>
              <a:t>section of this activity.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1" kern="1200" dirty="0">
                <a:solidFill>
                  <a:schemeClr val="tx1"/>
                </a:solidFill>
                <a:effectLst/>
                <a:latin typeface="+mn-lt"/>
                <a:ea typeface="+mn-ea"/>
                <a:cs typeface="+mn-cs"/>
              </a:rPr>
              <a:t>Answer: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i="0" kern="1200" dirty="0">
                <a:solidFill>
                  <a:schemeClr val="tx1"/>
                </a:solidFill>
                <a:effectLst/>
                <a:latin typeface="+mn-lt"/>
                <a:ea typeface="+mn-ea"/>
                <a:cs typeface="+mn-cs"/>
              </a:rPr>
              <a:t>After logging into the instance with </a:t>
            </a:r>
            <a:r>
              <a:rPr lang="en-US" sz="1100" b="1" i="1" kern="1200" dirty="0">
                <a:solidFill>
                  <a:schemeClr val="tx1"/>
                </a:solidFill>
                <a:effectLst/>
                <a:latin typeface="+mn-lt"/>
                <a:ea typeface="+mn-ea"/>
                <a:cs typeface="+mn-cs"/>
              </a:rPr>
              <a:t>ec2-user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i="0" kern="1200" dirty="0">
                <a:solidFill>
                  <a:schemeClr val="tx1"/>
                </a:solidFill>
                <a:effectLst/>
                <a:latin typeface="+mn-lt"/>
                <a:ea typeface="+mn-ea"/>
                <a:cs typeface="+mn-cs"/>
              </a:rPr>
              <a:t>At the command line type </a:t>
            </a:r>
            <a:r>
              <a:rPr lang="en-US" sz="1100" b="1" i="1" kern="1200" dirty="0">
                <a:solidFill>
                  <a:schemeClr val="tx1"/>
                </a:solidFill>
                <a:effectLst/>
                <a:latin typeface="+mn-lt"/>
                <a:ea typeface="+mn-ea"/>
                <a:cs typeface="+mn-cs"/>
              </a:rPr>
              <a:t>curl http://169.254.169.254/latest/user-data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0" i="0" kern="1200" dirty="0">
                <a:solidFill>
                  <a:schemeClr val="tx1"/>
                </a:solidFill>
                <a:effectLst/>
                <a:latin typeface="+mn-lt"/>
                <a:ea typeface="+mn-ea"/>
                <a:cs typeface="+mn-cs"/>
              </a:rPr>
              <a:t>The details of the bash script students copied/pasted from Page 4 will show up on the screen</a:t>
            </a:r>
          </a:p>
          <a:p>
            <a:endParaRPr lang="en-US" dirty="0"/>
          </a:p>
        </p:txBody>
      </p:sp>
      <p:sp>
        <p:nvSpPr>
          <p:cNvPr id="4" name="Slide Number Placeholder 3"/>
          <p:cNvSpPr>
            <a:spLocks noGrp="1"/>
          </p:cNvSpPr>
          <p:nvPr>
            <p:ph type="sldNum" sz="quarter" idx="5"/>
          </p:nvPr>
        </p:nvSpPr>
        <p:spPr/>
        <p:txBody>
          <a:bodyPr/>
          <a:lstStyle/>
          <a:p>
            <a:fld id="{42C4B71D-ABE2-C24F-BFF5-466378055FC1}" type="slidenum">
              <a:rPr lang="en-US" smtClean="0"/>
              <a:t>14</a:t>
            </a:fld>
            <a:endParaRPr lang="en-US"/>
          </a:p>
        </p:txBody>
      </p:sp>
    </p:spTree>
    <p:extLst>
      <p:ext uri="{BB962C8B-B14F-4D97-AF65-F5344CB8AC3E}">
        <p14:creationId xmlns:p14="http://schemas.microsoft.com/office/powerpoint/2010/main" val="7585756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976313"/>
            <a:ext cx="1760537" cy="2278062"/>
          </a:xfrm>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5"/>
          </p:nvPr>
        </p:nvSpPr>
        <p:spPr/>
        <p:txBody>
          <a:bodyPr/>
          <a:lstStyle/>
          <a:p>
            <a:fld id="{6430C4EC-B91D-2D49-B969-E4B8EF2E26D9}" type="slidenum">
              <a:rPr lang="en-US" smtClean="0"/>
              <a:t>15</a:t>
            </a:fld>
            <a:endParaRPr lang="en-US"/>
          </a:p>
        </p:txBody>
      </p:sp>
    </p:spTree>
    <p:extLst>
      <p:ext uri="{BB962C8B-B14F-4D97-AF65-F5344CB8AC3E}">
        <p14:creationId xmlns:p14="http://schemas.microsoft.com/office/powerpoint/2010/main" val="1151813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976313"/>
            <a:ext cx="1760537" cy="22780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t>Activity Facilitation, Page 2:</a:t>
            </a:r>
          </a:p>
          <a:p>
            <a:endParaRPr lang="en-US" b="1" dirty="0"/>
          </a:p>
          <a:p>
            <a:r>
              <a:rPr lang="en-US" b="1" dirty="0"/>
              <a:t>Activate Background Knowledge</a:t>
            </a:r>
            <a:endParaRPr lang="en-US" dirty="0"/>
          </a:p>
          <a:p>
            <a:r>
              <a:rPr lang="en-US" b="1" dirty="0"/>
              <a:t>Potential prompts:</a:t>
            </a:r>
            <a:endParaRPr lang="en-US" dirty="0"/>
          </a:p>
          <a:p>
            <a:endParaRPr lang="en-US" b="1" i="1" dirty="0"/>
          </a:p>
          <a:p>
            <a:r>
              <a:rPr lang="en-US" b="1" i="1" dirty="0"/>
              <a:t>In Person (IP) </a:t>
            </a:r>
            <a:endParaRPr lang="en-US" dirty="0"/>
          </a:p>
          <a:p>
            <a:r>
              <a:rPr lang="en-US" b="1" dirty="0"/>
              <a:t>Instructor say: </a:t>
            </a:r>
            <a:r>
              <a:rPr lang="en-US" dirty="0"/>
              <a:t>With a partner, discuss the differences between static and dynamic websites.</a:t>
            </a:r>
          </a:p>
          <a:p>
            <a:r>
              <a:rPr lang="en-US" b="1" dirty="0"/>
              <a:t>Discuss: </a:t>
            </a:r>
            <a:r>
              <a:rPr lang="en-US" dirty="0"/>
              <a:t>Ask students to share their responses with the group. </a:t>
            </a:r>
          </a:p>
          <a:p>
            <a:r>
              <a:rPr lang="en-US" b="1" dirty="0"/>
              <a:t>Instructor ask: </a:t>
            </a:r>
            <a:r>
              <a:rPr lang="en-US" dirty="0"/>
              <a:t>Has anyone had to launch a webserver before?</a:t>
            </a:r>
          </a:p>
          <a:p>
            <a:r>
              <a:rPr lang="en-US" b="1" dirty="0"/>
              <a:t>Instructor say: </a:t>
            </a:r>
            <a:r>
              <a:rPr lang="en-US" dirty="0"/>
              <a:t>Tell us more about your experience.</a:t>
            </a:r>
          </a:p>
          <a:p>
            <a:r>
              <a:rPr lang="en-US" dirty="0"/>
              <a:t>[If students are unfamiliar with launching webservers, tell them not to worry, and that they will be doing hands-on learning with these topics in this activity.]</a:t>
            </a:r>
          </a:p>
          <a:p>
            <a:endParaRPr lang="en-US" b="1" i="1" dirty="0"/>
          </a:p>
          <a:p>
            <a:r>
              <a:rPr lang="en-US" b="1" i="1" dirty="0"/>
              <a:t>Online (O)</a:t>
            </a:r>
            <a:endParaRPr lang="en-US" dirty="0"/>
          </a:p>
          <a:p>
            <a:r>
              <a:rPr lang="en-US" b="1" dirty="0"/>
              <a:t>Prompt: </a:t>
            </a:r>
            <a:r>
              <a:rPr lang="en-US" b="0" dirty="0"/>
              <a:t>Have students write </a:t>
            </a:r>
            <a:r>
              <a:rPr lang="en-US" dirty="0"/>
              <a:t>in their notes or share in the chat their response to the following prompt. Students can complete this as pre-work, along with the discussion prompt that follows: </a:t>
            </a:r>
          </a:p>
          <a:p>
            <a:r>
              <a:rPr lang="en-US" dirty="0"/>
              <a:t>Have you launched a webserver before? Briefly describe your experience. Don’t worry if you have not had experience building a webserver–you will learn to build one in this hands-on learning activity. </a:t>
            </a:r>
          </a:p>
          <a:p>
            <a:r>
              <a:rPr lang="en-US" b="1" dirty="0"/>
              <a:t>Instructor ask: </a:t>
            </a:r>
            <a:r>
              <a:rPr lang="en-US" dirty="0"/>
              <a:t>How many of you have built a webserver before?</a:t>
            </a:r>
          </a:p>
          <a:p>
            <a:r>
              <a:rPr lang="en-US" dirty="0"/>
              <a:t>[Choose a student.]</a:t>
            </a:r>
            <a:endParaRPr lang="en-US" b="1" dirty="0"/>
          </a:p>
          <a:p>
            <a:r>
              <a:rPr lang="en-US" b="1" dirty="0"/>
              <a:t>Instructor say: </a:t>
            </a:r>
            <a:r>
              <a:rPr lang="en-US" dirty="0"/>
              <a:t>Tell us more about your webserver.</a:t>
            </a:r>
          </a:p>
          <a:p>
            <a:r>
              <a:rPr lang="en-US" b="1" dirty="0"/>
              <a:t>Instructor ask: </a:t>
            </a:r>
            <a:r>
              <a:rPr lang="en-US" dirty="0"/>
              <a:t>Has anyone used Amazon EC2 before?</a:t>
            </a:r>
          </a:p>
          <a:p>
            <a:r>
              <a:rPr lang="en-US" dirty="0"/>
              <a:t>[Choose a student if applicable.]</a:t>
            </a:r>
            <a:endParaRPr lang="en-US" b="1" dirty="0"/>
          </a:p>
          <a:p>
            <a:r>
              <a:rPr lang="en-US" b="1" dirty="0"/>
              <a:t>Instructor say: </a:t>
            </a:r>
            <a:r>
              <a:rPr lang="en-US" dirty="0"/>
              <a:t>Tell us more about how you used Amazon EC2.</a:t>
            </a:r>
          </a:p>
          <a:p>
            <a:r>
              <a:rPr lang="en-US" dirty="0"/>
              <a:t>[If students are unfamiliar with Amazon EC2, tell them not to worry, and that they will be doing Amazon EC2 hands-on learning in this activity.]</a:t>
            </a:r>
          </a:p>
          <a:p>
            <a:r>
              <a:rPr lang="en-US" dirty="0"/>
              <a:t> </a:t>
            </a:r>
          </a:p>
          <a:p>
            <a:r>
              <a:rPr lang="en-US" b="1" dirty="0"/>
              <a:t>Pre-Activity Discussion (IP)</a:t>
            </a:r>
            <a:endParaRPr lang="en-US" dirty="0"/>
          </a:p>
          <a:p>
            <a:r>
              <a:rPr lang="en-US" dirty="0"/>
              <a:t>Pair students or have them work in small groups, then discuss as a class. Let students know they will be able to answer this question confidently after completing the activity.</a:t>
            </a:r>
          </a:p>
          <a:p>
            <a:endParaRPr lang="en-US" dirty="0"/>
          </a:p>
          <a:p>
            <a:r>
              <a:rPr lang="en-US" b="1" dirty="0"/>
              <a:t>Pre-Activity Prompt: (O)</a:t>
            </a:r>
            <a:endParaRPr lang="en-US" dirty="0"/>
          </a:p>
          <a:p>
            <a:r>
              <a:rPr lang="en-US" dirty="0"/>
              <a:t>Read the scenario and respond to the prompt in your notes. (This can also be done as pre-activity work with the Activate Background Knowledge questions.)</a:t>
            </a:r>
          </a:p>
          <a:p>
            <a:endParaRPr lang="en-US" dirty="0"/>
          </a:p>
          <a:p>
            <a:r>
              <a:rPr lang="en-US" b="1" dirty="0"/>
              <a:t>Basic information to inform answers:</a:t>
            </a:r>
            <a:endParaRPr lang="en-US" dirty="0"/>
          </a:p>
          <a:p>
            <a:r>
              <a:rPr lang="en-US" sz="1100" b="0" i="0" kern="1200" dirty="0">
                <a:solidFill>
                  <a:schemeClr val="tx1"/>
                </a:solidFill>
                <a:effectLst/>
                <a:latin typeface="+mn-lt"/>
                <a:ea typeface="+mn-ea"/>
                <a:cs typeface="+mn-cs"/>
              </a:rPr>
              <a:t>A static website contains web pages with fixed content. A dynamic website contains web pages that are generated in real-time. Amazon Elastic Compute Cloud (Amazon EC2) is a web service that provides secure, resizable compute capacity in the cloud. It is designed to make web-scale cloud computing easier for developers. Amazon EC2’s simple web service interface allows you to obtain and configure capacity with minimal friction. It provides you with complete control of your computing resources and lets you run on Amazon’s proven computing environment.</a:t>
            </a:r>
            <a:r>
              <a:rPr lang="en-US" dirty="0"/>
              <a:t> </a:t>
            </a:r>
          </a:p>
          <a:p>
            <a:endParaRPr lang="en-US" dirty="0"/>
          </a:p>
        </p:txBody>
      </p:sp>
      <p:sp>
        <p:nvSpPr>
          <p:cNvPr id="4" name="Slide Number Placeholder 3"/>
          <p:cNvSpPr>
            <a:spLocks noGrp="1"/>
          </p:cNvSpPr>
          <p:nvPr>
            <p:ph type="sldNum" sz="quarter" idx="5"/>
          </p:nvPr>
        </p:nvSpPr>
        <p:spPr/>
        <p:txBody>
          <a:bodyPr/>
          <a:lstStyle/>
          <a:p>
            <a:fld id="{42C4B71D-ABE2-C24F-BFF5-466378055FC1}" type="slidenum">
              <a:rPr lang="en-US" smtClean="0"/>
              <a:t>2</a:t>
            </a:fld>
            <a:endParaRPr lang="en-US"/>
          </a:p>
        </p:txBody>
      </p:sp>
    </p:spTree>
    <p:extLst>
      <p:ext uri="{BB962C8B-B14F-4D97-AF65-F5344CB8AC3E}">
        <p14:creationId xmlns:p14="http://schemas.microsoft.com/office/powerpoint/2010/main" val="2397624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976313"/>
            <a:ext cx="1760537" cy="2278062"/>
          </a:xfrm>
        </p:spPr>
      </p:sp>
      <p:sp>
        <p:nvSpPr>
          <p:cNvPr id="3" name="Notes Placeholder 2"/>
          <p:cNvSpPr>
            <a:spLocks noGrp="1"/>
          </p:cNvSpPr>
          <p:nvPr>
            <p:ph type="body" idx="1"/>
          </p:nvPr>
        </p:nvSpPr>
        <p:spPr/>
        <p:txBody>
          <a:bodyPr/>
          <a:lstStyle/>
          <a:p>
            <a:r>
              <a:rPr lang="en-US" sz="1400" b="1" dirty="0"/>
              <a:t>Activity Facilitation, Page 3:</a:t>
            </a:r>
          </a:p>
          <a:p>
            <a:endParaRPr lang="en-US" sz="1400" dirty="0"/>
          </a:p>
          <a:p>
            <a:r>
              <a:rPr lang="en-US" b="1" dirty="0"/>
              <a:t>Literacy Strategy (IP)</a:t>
            </a:r>
            <a:endParaRPr lang="en-US" dirty="0"/>
          </a:p>
          <a:p>
            <a:r>
              <a:rPr lang="en-US" dirty="0"/>
              <a:t>Have students read page 3. As students read, have them circle important terms they know and underline terms they don’t know. After students finish reading, discuss the activity task. Choose a student to restate and explain the activity task using the terms identified in the reading. Be sure that the key terms and concepts identified by students are discussed by the entire class. Consider displaying the definitions for each term and concept in a visible spot in the classroom or having students match terms and definitions in pairs. Alternatively, ask students the name for a set of security credentials that you use to prove your identity when connecting to an instance (</a:t>
            </a:r>
            <a:r>
              <a:rPr lang="en-US" i="1" dirty="0"/>
              <a:t>a key pair</a:t>
            </a:r>
            <a:r>
              <a:rPr lang="en-US" i="0" dirty="0"/>
              <a:t>)</a:t>
            </a:r>
            <a:r>
              <a:rPr lang="en-US" dirty="0"/>
              <a:t> and check for their understanding of key terms and definitions. </a:t>
            </a:r>
          </a:p>
          <a:p>
            <a:endParaRPr lang="en-US" dirty="0"/>
          </a:p>
          <a:p>
            <a:r>
              <a:rPr lang="en-US" b="1" dirty="0"/>
              <a:t>Literacy Strategy (O)</a:t>
            </a:r>
            <a:endParaRPr lang="en-US" dirty="0"/>
          </a:p>
          <a:p>
            <a:r>
              <a:rPr lang="en-US" dirty="0"/>
              <a:t>Have students read page 3. As students read, have them highlight important terms. After students finish reading, they should write the activity task, explaining the task in their own words and being sure to include the terms identified in the reading. Consider offering access to definitions or prompting students to find the definitions of important terms online.</a:t>
            </a:r>
          </a:p>
          <a:p>
            <a:endParaRPr lang="en-US" dirty="0"/>
          </a:p>
          <a:p>
            <a:r>
              <a:rPr lang="en-US" b="1" dirty="0"/>
              <a:t>Language Prompt</a:t>
            </a:r>
            <a:endParaRPr lang="en-US" dirty="0"/>
          </a:p>
          <a:p>
            <a:r>
              <a:rPr lang="en-US" dirty="0"/>
              <a:t>This AWS-specific terminology may be new to students and is important to have success in this activity:</a:t>
            </a:r>
          </a:p>
          <a:p>
            <a:r>
              <a:rPr lang="en-US" b="1" dirty="0"/>
              <a:t>Key Pair</a:t>
            </a:r>
            <a:r>
              <a:rPr lang="en-US" dirty="0"/>
              <a:t>: consists of a private key and a public key; a set of security credentials used to prove your identity when connecting to an instance</a:t>
            </a:r>
          </a:p>
          <a:p>
            <a:r>
              <a:rPr lang="en-US" b="1" dirty="0"/>
              <a:t>Amazon EC2</a:t>
            </a:r>
            <a:r>
              <a:rPr lang="en-US" dirty="0"/>
              <a:t>: </a:t>
            </a:r>
            <a:r>
              <a:rPr lang="en-US" sz="1100" b="0" i="0" kern="1200" dirty="0">
                <a:solidFill>
                  <a:schemeClr val="tx1"/>
                </a:solidFill>
                <a:effectLst/>
                <a:latin typeface="+mn-lt"/>
                <a:ea typeface="+mn-ea"/>
                <a:cs typeface="+mn-cs"/>
              </a:rPr>
              <a:t>Amazon Elastic Compute Cloud (Amazon EC2) is a web service that provides secure, resizable compute capacity in the cloud. It is designed to make web-scale cloud computing easier for developers. Amazon EC2’s simple web service interface allows you to obtain and configure capacity with minimal friction. It provides you with complete control of your computing resources and lets you run on Amazon’s proven computing environment.</a:t>
            </a:r>
          </a:p>
          <a:p>
            <a:endParaRPr lang="en-US" dirty="0"/>
          </a:p>
        </p:txBody>
      </p:sp>
      <p:sp>
        <p:nvSpPr>
          <p:cNvPr id="4" name="Slide Number Placeholder 3"/>
          <p:cNvSpPr>
            <a:spLocks noGrp="1"/>
          </p:cNvSpPr>
          <p:nvPr>
            <p:ph type="sldNum" sz="quarter" idx="5"/>
          </p:nvPr>
        </p:nvSpPr>
        <p:spPr/>
        <p:txBody>
          <a:bodyPr/>
          <a:lstStyle/>
          <a:p>
            <a:fld id="{42C4B71D-ABE2-C24F-BFF5-466378055FC1}" type="slidenum">
              <a:rPr lang="en-US" smtClean="0"/>
              <a:t>3</a:t>
            </a:fld>
            <a:endParaRPr lang="en-US"/>
          </a:p>
        </p:txBody>
      </p:sp>
    </p:spTree>
    <p:extLst>
      <p:ext uri="{BB962C8B-B14F-4D97-AF65-F5344CB8AC3E}">
        <p14:creationId xmlns:p14="http://schemas.microsoft.com/office/powerpoint/2010/main" val="1767052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976313"/>
            <a:ext cx="1760537" cy="22780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t>Activity Facilitation, Page 4:</a:t>
            </a:r>
          </a:p>
          <a:p>
            <a:endParaRPr lang="en-US" b="1" dirty="0"/>
          </a:p>
          <a:p>
            <a:r>
              <a:rPr lang="en-US" b="1" dirty="0"/>
              <a:t>Check for Understanding (IP and O)</a:t>
            </a:r>
          </a:p>
          <a:p>
            <a:r>
              <a:rPr lang="en-US" b="0" dirty="0"/>
              <a:t>Before students launch an EC2 instance:</a:t>
            </a:r>
          </a:p>
          <a:p>
            <a:r>
              <a:rPr lang="en-US" b="1" dirty="0"/>
              <a:t>Ask: </a:t>
            </a:r>
            <a:r>
              <a:rPr lang="en-US" b="0" dirty="0"/>
              <a:t>What is an AMI?</a:t>
            </a:r>
          </a:p>
          <a:p>
            <a:r>
              <a:rPr lang="en-US" b="1" dirty="0"/>
              <a:t>Basic information to inform answers: </a:t>
            </a:r>
            <a:r>
              <a:rPr lang="en-US" b="0" dirty="0"/>
              <a:t>AMI stands for Amazon Machine Image. </a:t>
            </a:r>
            <a:r>
              <a:rPr lang="en-US" sz="1100" b="0" i="0" kern="1200" dirty="0">
                <a:solidFill>
                  <a:schemeClr val="tx1"/>
                </a:solidFill>
                <a:effectLst/>
                <a:latin typeface="+mn-lt"/>
                <a:ea typeface="+mn-ea"/>
                <a:cs typeface="+mn-cs"/>
              </a:rPr>
              <a:t>AMIs are like a template of a computer's root drive. They contain the operating system and can also include software and layers of your application, such as database servers, middleware, web servers, and so on.</a:t>
            </a:r>
            <a:endParaRPr lang="en-US" b="1" dirty="0"/>
          </a:p>
          <a:p>
            <a:endParaRPr lang="en-US" b="1" dirty="0"/>
          </a:p>
          <a:p>
            <a:r>
              <a:rPr lang="en-US" b="1" dirty="0"/>
              <a:t>Getting unstuck</a:t>
            </a:r>
            <a:endParaRPr lang="en-US" dirty="0"/>
          </a:p>
          <a:p>
            <a:r>
              <a:rPr lang="en-US" dirty="0"/>
              <a:t>As students launch their EC2 instances, ensure they read the directions closely and select the correct AMI and instance type. Ensure when students copy the bash script that there are no additional spaces or lines copied/pasted.  The bash script must be copied in its entirety; failing to copy the entire script will cause the whole script to not work properly.</a:t>
            </a:r>
          </a:p>
          <a:p>
            <a:endParaRPr lang="en-US" dirty="0"/>
          </a:p>
          <a:p>
            <a:r>
              <a:rPr lang="en-US" b="1" dirty="0"/>
              <a:t>Online support</a:t>
            </a:r>
            <a:endParaRPr lang="en-US" dirty="0"/>
          </a:p>
          <a:p>
            <a:r>
              <a:rPr lang="en-US" dirty="0"/>
              <a:t>Be prepared to ask the questions above as students work through the activity. Consider bringing students together to discuss or prompting via questions in the chat. Encourage students to ask questions in the chat and be prepared for the common challenges students encounter from the getting unstuck section above.</a:t>
            </a:r>
          </a:p>
          <a:p>
            <a:endParaRPr lang="en-US" dirty="0"/>
          </a:p>
          <a:p>
            <a:r>
              <a:rPr lang="en-US" b="1" dirty="0"/>
              <a:t>Language prompt</a:t>
            </a:r>
          </a:p>
          <a:p>
            <a:r>
              <a:rPr lang="en-US" b="0" dirty="0"/>
              <a:t>This terminology may be new to students:</a:t>
            </a:r>
          </a:p>
          <a:p>
            <a:r>
              <a:rPr lang="en-US" b="1" dirty="0"/>
              <a:t>Bootstrapping: </a:t>
            </a:r>
            <a:r>
              <a:rPr lang="en-US" b="0" dirty="0"/>
              <a:t>providing code that runs when a computer starts up</a:t>
            </a:r>
          </a:p>
          <a:p>
            <a:endParaRPr lang="en-US" dirty="0"/>
          </a:p>
        </p:txBody>
      </p:sp>
      <p:sp>
        <p:nvSpPr>
          <p:cNvPr id="4" name="Slide Number Placeholder 3"/>
          <p:cNvSpPr>
            <a:spLocks noGrp="1"/>
          </p:cNvSpPr>
          <p:nvPr>
            <p:ph type="sldNum" sz="quarter" idx="5"/>
          </p:nvPr>
        </p:nvSpPr>
        <p:spPr/>
        <p:txBody>
          <a:bodyPr/>
          <a:lstStyle/>
          <a:p>
            <a:fld id="{42C4B71D-ABE2-C24F-BFF5-466378055FC1}" type="slidenum">
              <a:rPr lang="en-US" smtClean="0"/>
              <a:t>4</a:t>
            </a:fld>
            <a:endParaRPr lang="en-US"/>
          </a:p>
        </p:txBody>
      </p:sp>
    </p:spTree>
    <p:extLst>
      <p:ext uri="{BB962C8B-B14F-4D97-AF65-F5344CB8AC3E}">
        <p14:creationId xmlns:p14="http://schemas.microsoft.com/office/powerpoint/2010/main" val="16971625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976313"/>
            <a:ext cx="1760537" cy="22780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t>Activity Facilitation, Page 5:</a:t>
            </a:r>
          </a:p>
          <a:p>
            <a:endParaRPr lang="en-US" b="1" dirty="0"/>
          </a:p>
          <a:p>
            <a:r>
              <a:rPr lang="en-US" b="1" dirty="0"/>
              <a:t>Check for Understanding (IP and O)</a:t>
            </a:r>
          </a:p>
          <a:p>
            <a:r>
              <a:rPr lang="en-US" b="0" dirty="0"/>
              <a:t>Before students add storage in step 1:</a:t>
            </a:r>
          </a:p>
          <a:p>
            <a:r>
              <a:rPr lang="en-US" b="1" dirty="0"/>
              <a:t>Instructor ask: </a:t>
            </a:r>
            <a:r>
              <a:rPr lang="en-US" b="0" dirty="0"/>
              <a:t>What are tags?</a:t>
            </a:r>
          </a:p>
          <a:p>
            <a:r>
              <a:rPr lang="en-US" b="1" dirty="0"/>
              <a:t>Basic information to inform answers: </a:t>
            </a:r>
            <a:r>
              <a:rPr lang="en-US" sz="1100" b="0" i="0" kern="1200" dirty="0">
                <a:solidFill>
                  <a:schemeClr val="tx1"/>
                </a:solidFill>
                <a:effectLst/>
                <a:latin typeface="+mn-lt"/>
                <a:ea typeface="+mn-ea"/>
                <a:cs typeface="+mn-cs"/>
              </a:rPr>
              <a:t>You can assign metadata to your AWS resources in the form of </a:t>
            </a:r>
            <a:r>
              <a:rPr lang="en-US" sz="1100" b="0" i="1" kern="1200" dirty="0">
                <a:solidFill>
                  <a:schemeClr val="tx1"/>
                </a:solidFill>
                <a:effectLst/>
                <a:latin typeface="+mn-lt"/>
                <a:ea typeface="+mn-ea"/>
                <a:cs typeface="+mn-cs"/>
              </a:rPr>
              <a:t>tags</a:t>
            </a:r>
            <a:r>
              <a:rPr lang="en-US" sz="1100" b="0" i="0" kern="1200" dirty="0">
                <a:solidFill>
                  <a:schemeClr val="tx1"/>
                </a:solidFill>
                <a:effectLst/>
                <a:latin typeface="+mn-lt"/>
                <a:ea typeface="+mn-ea"/>
                <a:cs typeface="+mn-cs"/>
              </a:rPr>
              <a:t>. Each tag is a label consisting of a user-defined key and value. Tags can help you manage, identify, organize, search for, and filter resources. You can create tags to categorize resources by purpose, owner, environment, or other criteria</a:t>
            </a:r>
            <a:r>
              <a:rPr lang="en-US" b="0" dirty="0"/>
              <a:t>.</a:t>
            </a:r>
          </a:p>
          <a:p>
            <a:endParaRPr lang="en-US" b="1" dirty="0"/>
          </a:p>
          <a:p>
            <a:r>
              <a:rPr lang="en-US" b="1" dirty="0"/>
              <a:t>Getting unstuck</a:t>
            </a:r>
            <a:endParaRPr lang="en-US" dirty="0"/>
          </a:p>
          <a:p>
            <a:r>
              <a:rPr lang="en-US" dirty="0"/>
              <a:t>As students are configuring this instance, make sure they follow these instructions closely. Also, make sure students pay close attention to where they download their key pairs. The instructions specify Desktop, but students may download their key pair to their Downloads folder or Documents folder. Instructions provided later in this activity assume students have downloaded to their Desktop.</a:t>
            </a:r>
          </a:p>
          <a:p>
            <a:endParaRPr lang="en-US" dirty="0"/>
          </a:p>
          <a:p>
            <a:r>
              <a:rPr lang="en-US" b="1" dirty="0"/>
              <a:t>Online support</a:t>
            </a:r>
            <a:endParaRPr lang="en-US" dirty="0"/>
          </a:p>
          <a:p>
            <a:r>
              <a:rPr lang="en-US" dirty="0"/>
              <a:t>Be prepared to ask the questions above as students work through the activity. Consider bringing students together to discuss or prompting via questions in the chat. Encourage students to ask questions in the chat and be prepared for the common challenges students encounter from the getting unstuck section above.</a:t>
            </a:r>
            <a:r>
              <a:rPr lang="en-US" dirty="0">
                <a:effectLst/>
              </a:rPr>
              <a:t> </a:t>
            </a:r>
            <a:endParaRPr lang="en-US" dirty="0"/>
          </a:p>
          <a:p>
            <a:endParaRPr lang="en-US" dirty="0"/>
          </a:p>
        </p:txBody>
      </p:sp>
      <p:sp>
        <p:nvSpPr>
          <p:cNvPr id="4" name="Slide Number Placeholder 3"/>
          <p:cNvSpPr>
            <a:spLocks noGrp="1"/>
          </p:cNvSpPr>
          <p:nvPr>
            <p:ph type="sldNum" sz="quarter" idx="5"/>
          </p:nvPr>
        </p:nvSpPr>
        <p:spPr/>
        <p:txBody>
          <a:bodyPr/>
          <a:lstStyle/>
          <a:p>
            <a:fld id="{42C4B71D-ABE2-C24F-BFF5-466378055FC1}" type="slidenum">
              <a:rPr lang="en-US" smtClean="0"/>
              <a:t>5</a:t>
            </a:fld>
            <a:endParaRPr lang="en-US"/>
          </a:p>
        </p:txBody>
      </p:sp>
    </p:spTree>
    <p:extLst>
      <p:ext uri="{BB962C8B-B14F-4D97-AF65-F5344CB8AC3E}">
        <p14:creationId xmlns:p14="http://schemas.microsoft.com/office/powerpoint/2010/main" val="2683787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976313"/>
            <a:ext cx="1760537" cy="22780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t>Activity Facilitation, Page 6:</a:t>
            </a:r>
            <a:endParaRPr lang="en-US" b="1" dirty="0"/>
          </a:p>
          <a:p>
            <a:endParaRPr lang="en-US" b="1" dirty="0"/>
          </a:p>
          <a:p>
            <a:r>
              <a:rPr lang="en-US" b="1" dirty="0"/>
              <a:t>Check for understanding (IP and O)</a:t>
            </a:r>
          </a:p>
          <a:p>
            <a:r>
              <a:rPr lang="en-US" b="0" dirty="0"/>
              <a:t>Suggested questions:</a:t>
            </a:r>
          </a:p>
          <a:p>
            <a:r>
              <a:rPr lang="en-US" b="1" dirty="0"/>
              <a:t>Instructor ask: </a:t>
            </a:r>
            <a:r>
              <a:rPr lang="en-US" b="0" dirty="0"/>
              <a:t>What are AWS Security Groups? (</a:t>
            </a:r>
            <a:r>
              <a:rPr lang="en-US" b="0" i="1" dirty="0"/>
              <a:t>associated with Amazon EC2 instances and provide security at the protocol and port access level</a:t>
            </a:r>
            <a:r>
              <a:rPr lang="en-US" b="0" i="0" dirty="0"/>
              <a:t>)</a:t>
            </a:r>
            <a:endParaRPr lang="en-US" b="0" dirty="0"/>
          </a:p>
          <a:p>
            <a:endParaRPr lang="en-US" b="1" dirty="0"/>
          </a:p>
          <a:p>
            <a:r>
              <a:rPr lang="en-US" b="1" dirty="0"/>
              <a:t>Getting unstuck </a:t>
            </a:r>
            <a:endParaRPr lang="en-US" dirty="0"/>
          </a:p>
          <a:p>
            <a:r>
              <a:rPr lang="en-US" dirty="0"/>
              <a:t>If students get stuck, make sure they copied the correct Public IP address. Students may copy the private IP address rather than the Public IP address.  </a:t>
            </a:r>
          </a:p>
        </p:txBody>
      </p:sp>
      <p:sp>
        <p:nvSpPr>
          <p:cNvPr id="4" name="Slide Number Placeholder 3"/>
          <p:cNvSpPr>
            <a:spLocks noGrp="1"/>
          </p:cNvSpPr>
          <p:nvPr>
            <p:ph type="sldNum" sz="quarter" idx="5"/>
          </p:nvPr>
        </p:nvSpPr>
        <p:spPr/>
        <p:txBody>
          <a:bodyPr/>
          <a:lstStyle/>
          <a:p>
            <a:fld id="{42C4B71D-ABE2-C24F-BFF5-466378055FC1}" type="slidenum">
              <a:rPr lang="en-US" smtClean="0"/>
              <a:t>6</a:t>
            </a:fld>
            <a:endParaRPr lang="en-US"/>
          </a:p>
        </p:txBody>
      </p:sp>
    </p:spTree>
    <p:extLst>
      <p:ext uri="{BB962C8B-B14F-4D97-AF65-F5344CB8AC3E}">
        <p14:creationId xmlns:p14="http://schemas.microsoft.com/office/powerpoint/2010/main" val="30815820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976313"/>
            <a:ext cx="1760537" cy="22780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t>Activity Facilitation, Page 7:</a:t>
            </a:r>
            <a:endParaRPr lang="en-US" b="1" dirty="0"/>
          </a:p>
          <a:p>
            <a:endParaRPr lang="en-US" b="1" dirty="0"/>
          </a:p>
          <a:p>
            <a:r>
              <a:rPr lang="en-US" b="1" dirty="0"/>
              <a:t>Check for understanding (IP and O)</a:t>
            </a:r>
          </a:p>
          <a:p>
            <a:r>
              <a:rPr lang="en-US" b="0" dirty="0"/>
              <a:t>Suggested questions:</a:t>
            </a:r>
          </a:p>
          <a:p>
            <a:r>
              <a:rPr lang="en-US" b="1" dirty="0"/>
              <a:t>Instructor ask: </a:t>
            </a:r>
            <a:r>
              <a:rPr lang="en-US" b="0" dirty="0"/>
              <a:t>Why couldn’t you load your webpage? (</a:t>
            </a:r>
            <a:r>
              <a:rPr lang="en-US" b="0" i="1" dirty="0"/>
              <a:t>you need to update your security group to allow normal web traffic</a:t>
            </a:r>
            <a:r>
              <a:rPr lang="en-US" b="0" i="0" dirty="0"/>
              <a:t>)</a:t>
            </a:r>
            <a:endParaRPr lang="en-US" b="0" dirty="0"/>
          </a:p>
          <a:p>
            <a:endParaRPr lang="en-US" b="1" dirty="0"/>
          </a:p>
          <a:p>
            <a:r>
              <a:rPr lang="en-US" b="1" dirty="0"/>
              <a:t>Getting unstuck </a:t>
            </a:r>
            <a:endParaRPr lang="en-US" dirty="0"/>
          </a:p>
          <a:p>
            <a:r>
              <a:rPr lang="en-US" dirty="0"/>
              <a:t>If students get stuck, make sure they chose HTTP and not HTTPS. The goal here is to open port 80 and port 443. Check that students changed the source from Custom to Anywhere; the change to Anywhere is often overlooked before saving the rule change.</a:t>
            </a:r>
          </a:p>
          <a:p>
            <a:endParaRPr lang="en-US" b="1" dirty="0"/>
          </a:p>
        </p:txBody>
      </p:sp>
      <p:sp>
        <p:nvSpPr>
          <p:cNvPr id="4" name="Slide Number Placeholder 3"/>
          <p:cNvSpPr>
            <a:spLocks noGrp="1"/>
          </p:cNvSpPr>
          <p:nvPr>
            <p:ph type="sldNum" sz="quarter" idx="5"/>
          </p:nvPr>
        </p:nvSpPr>
        <p:spPr/>
        <p:txBody>
          <a:bodyPr/>
          <a:lstStyle/>
          <a:p>
            <a:fld id="{42C4B71D-ABE2-C24F-BFF5-466378055FC1}" type="slidenum">
              <a:rPr lang="en-US" smtClean="0"/>
              <a:t>7</a:t>
            </a:fld>
            <a:endParaRPr lang="en-US"/>
          </a:p>
        </p:txBody>
      </p:sp>
    </p:spTree>
    <p:extLst>
      <p:ext uri="{BB962C8B-B14F-4D97-AF65-F5344CB8AC3E}">
        <p14:creationId xmlns:p14="http://schemas.microsoft.com/office/powerpoint/2010/main" val="37903604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976313"/>
            <a:ext cx="1760537" cy="22780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t>Activity Facilitation, Page 8:</a:t>
            </a:r>
            <a:endParaRPr lang="en-US" b="1" dirty="0"/>
          </a:p>
          <a:p>
            <a:endParaRPr lang="en-US" b="1" dirty="0"/>
          </a:p>
          <a:p>
            <a:r>
              <a:rPr lang="en-US" b="1" dirty="0"/>
              <a:t>Check for understanding (IP and O)</a:t>
            </a:r>
          </a:p>
          <a:p>
            <a:r>
              <a:rPr lang="en-US" b="0" dirty="0"/>
              <a:t>Suggested question after students test their rule:</a:t>
            </a:r>
          </a:p>
          <a:p>
            <a:r>
              <a:rPr lang="en-US" b="1" dirty="0"/>
              <a:t>Instructor ask: </a:t>
            </a:r>
            <a:r>
              <a:rPr lang="en-US" b="0" dirty="0"/>
              <a:t>Can everybody see the message: “Hey Guru, You have mad Cloud skills!”? (</a:t>
            </a:r>
            <a:r>
              <a:rPr lang="en-US" b="0" i="1" dirty="0"/>
              <a:t>if not, have students review the previous steps</a:t>
            </a:r>
            <a:r>
              <a:rPr lang="en-US" b="0" i="0" dirty="0"/>
              <a:t>)</a:t>
            </a:r>
            <a:endParaRPr lang="en-US" b="0" dirty="0"/>
          </a:p>
          <a:p>
            <a:endParaRPr lang="en-US" b="1" dirty="0"/>
          </a:p>
          <a:p>
            <a:r>
              <a:rPr lang="en-US" b="1" dirty="0"/>
              <a:t>Getting unstuck </a:t>
            </a:r>
            <a:endParaRPr lang="en-US" dirty="0"/>
          </a:p>
          <a:p>
            <a:r>
              <a:rPr lang="en-US" dirty="0"/>
              <a:t>If students get stuck, make sure they review Pages 4-7 in detail. </a:t>
            </a:r>
          </a:p>
          <a:p>
            <a:r>
              <a:rPr lang="en-US" b="1" dirty="0"/>
              <a:t>Note</a:t>
            </a:r>
            <a:r>
              <a:rPr lang="en-US" dirty="0"/>
              <a:t>: Double check students’ User Data script and security group port configurations. These are the top reasons why things aren’t working at this point in the activity.</a:t>
            </a:r>
          </a:p>
          <a:p>
            <a:r>
              <a:rPr lang="en-US" dirty="0"/>
              <a:t>If things aren’t working by page 8, have students terminate their EC2 and start over. This will not take long and students can quickly redo their steps making sure to correct any issues they might have overlooked previously.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Suggested pair work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Have students explain the diagram shown on page 8 in their own words to one another.</a:t>
            </a:r>
          </a:p>
          <a:p>
            <a:endParaRPr lang="en-US" dirty="0"/>
          </a:p>
        </p:txBody>
      </p:sp>
      <p:sp>
        <p:nvSpPr>
          <p:cNvPr id="4" name="Slide Number Placeholder 3"/>
          <p:cNvSpPr>
            <a:spLocks noGrp="1"/>
          </p:cNvSpPr>
          <p:nvPr>
            <p:ph type="sldNum" sz="quarter" idx="5"/>
          </p:nvPr>
        </p:nvSpPr>
        <p:spPr/>
        <p:txBody>
          <a:bodyPr/>
          <a:lstStyle/>
          <a:p>
            <a:fld id="{42C4B71D-ABE2-C24F-BFF5-466378055FC1}" type="slidenum">
              <a:rPr lang="en-US" smtClean="0"/>
              <a:t>8</a:t>
            </a:fld>
            <a:endParaRPr lang="en-US"/>
          </a:p>
        </p:txBody>
      </p:sp>
    </p:spTree>
    <p:extLst>
      <p:ext uri="{BB962C8B-B14F-4D97-AF65-F5344CB8AC3E}">
        <p14:creationId xmlns:p14="http://schemas.microsoft.com/office/powerpoint/2010/main" val="5567642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73063" y="976313"/>
            <a:ext cx="1760537" cy="2278062"/>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t>Activity Facilitation, Page 9:</a:t>
            </a:r>
            <a:endParaRPr lang="en-US" b="1" dirty="0"/>
          </a:p>
          <a:p>
            <a:endParaRPr lang="en-US" b="1" dirty="0"/>
          </a:p>
          <a:p>
            <a:r>
              <a:rPr lang="en-US" b="1" dirty="0"/>
              <a:t>Check for understanding (IP and O)</a:t>
            </a:r>
          </a:p>
          <a:p>
            <a:r>
              <a:rPr lang="en-US" b="0" dirty="0"/>
              <a:t>Suggested question before students connect to the webserver using SSH:</a:t>
            </a:r>
          </a:p>
          <a:p>
            <a:r>
              <a:rPr lang="en-US" b="1" dirty="0"/>
              <a:t>Instructor ask: </a:t>
            </a:r>
            <a:r>
              <a:rPr lang="en-US" b="0" dirty="0"/>
              <a:t>What are two different areas of SSH application? (</a:t>
            </a:r>
            <a:r>
              <a:rPr lang="en-US" b="0" i="1" dirty="0"/>
              <a:t>managing servers that cannot be accessed locally; securing transmission of files</a:t>
            </a:r>
            <a:r>
              <a:rPr lang="en-US" b="0" i="0" dirty="0"/>
              <a:t>)</a:t>
            </a:r>
            <a:endParaRPr lang="en-US" b="0" dirty="0"/>
          </a:p>
          <a:p>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endParaRPr lang="en-US" dirty="0"/>
          </a:p>
        </p:txBody>
      </p:sp>
      <p:sp>
        <p:nvSpPr>
          <p:cNvPr id="4" name="Slide Number Placeholder 3"/>
          <p:cNvSpPr>
            <a:spLocks noGrp="1"/>
          </p:cNvSpPr>
          <p:nvPr>
            <p:ph type="sldNum" sz="quarter" idx="5"/>
          </p:nvPr>
        </p:nvSpPr>
        <p:spPr/>
        <p:txBody>
          <a:bodyPr/>
          <a:lstStyle/>
          <a:p>
            <a:fld id="{42C4B71D-ABE2-C24F-BFF5-466378055FC1}" type="slidenum">
              <a:rPr lang="en-US" smtClean="0"/>
              <a:t>9</a:t>
            </a:fld>
            <a:endParaRPr lang="en-US"/>
          </a:p>
        </p:txBody>
      </p:sp>
    </p:spTree>
    <p:extLst>
      <p:ext uri="{BB962C8B-B14F-4D97-AF65-F5344CB8AC3E}">
        <p14:creationId xmlns:p14="http://schemas.microsoft.com/office/powerpoint/2010/main" val="1853952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DEVELOPER USE ONLY">
    <p:spTree>
      <p:nvGrpSpPr>
        <p:cNvPr id="1" name=""/>
        <p:cNvGrpSpPr/>
        <p:nvPr/>
      </p:nvGrpSpPr>
      <p:grpSpPr>
        <a:xfrm>
          <a:off x="0" y="0"/>
          <a:ext cx="0" cy="0"/>
          <a:chOff x="0" y="0"/>
          <a:chExt cx="0" cy="0"/>
        </a:xfrm>
      </p:grpSpPr>
      <p:sp>
        <p:nvSpPr>
          <p:cNvPr id="8" name="Slide Number Placeholder 16">
            <a:extLst>
              <a:ext uri="{FF2B5EF4-FFF2-40B4-BE49-F238E27FC236}">
                <a16:creationId xmlns:a16="http://schemas.microsoft.com/office/drawing/2014/main" id="{0349BB1F-BD00-874C-A25D-C7330F9060A1}"/>
              </a:ext>
            </a:extLst>
          </p:cNvPr>
          <p:cNvSpPr>
            <a:spLocks noGrp="1"/>
          </p:cNvSpPr>
          <p:nvPr>
            <p:ph type="sldNum" sz="quarter" idx="4"/>
          </p:nvPr>
        </p:nvSpPr>
        <p:spPr>
          <a:xfrm>
            <a:off x="5944610" y="9514661"/>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8CD49270-3767-F74F-8F9E-758A790EA117}" type="slidenum">
              <a:rPr lang="en-US" smtClean="0"/>
              <a:t>‹#›</a:t>
            </a:fld>
            <a:endParaRPr lang="en-US" dirty="0"/>
          </a:p>
        </p:txBody>
      </p:sp>
      <p:sp>
        <p:nvSpPr>
          <p:cNvPr id="4" name="object 2">
            <a:extLst>
              <a:ext uri="{FF2B5EF4-FFF2-40B4-BE49-F238E27FC236}">
                <a16:creationId xmlns:a16="http://schemas.microsoft.com/office/drawing/2014/main" id="{366F7F77-3D99-314D-B27B-6E5666B1865C}"/>
              </a:ext>
            </a:extLst>
          </p:cNvPr>
          <p:cNvSpPr txBox="1"/>
          <p:nvPr userDrawn="1"/>
        </p:nvSpPr>
        <p:spPr>
          <a:xfrm>
            <a:off x="457200" y="533400"/>
            <a:ext cx="5859145" cy="269240"/>
          </a:xfrm>
          <a:prstGeom prst="rect">
            <a:avLst/>
          </a:prstGeom>
        </p:spPr>
        <p:txBody>
          <a:bodyPr vert="horz" wrap="square" lIns="0" tIns="12700" rIns="0" bIns="0" rtlCol="0">
            <a:spAutoFit/>
          </a:bodyPr>
          <a:lstStyle/>
          <a:p>
            <a:pPr marL="12700">
              <a:lnSpc>
                <a:spcPct val="100000"/>
              </a:lnSpc>
              <a:spcBef>
                <a:spcPts val="100"/>
              </a:spcBef>
            </a:pPr>
            <a:r>
              <a:rPr lang="en-US" sz="1600" b="1" dirty="0">
                <a:solidFill>
                  <a:srgbClr val="252525"/>
                </a:solidFill>
                <a:latin typeface="Times New Roman"/>
                <a:cs typeface="Times New Roman"/>
              </a:rPr>
              <a:t>Activity Guide Instructions</a:t>
            </a:r>
            <a:endParaRPr sz="1600" b="1" dirty="0">
              <a:latin typeface="Times New Roman"/>
              <a:cs typeface="Times New Roman"/>
            </a:endParaRPr>
          </a:p>
        </p:txBody>
      </p:sp>
    </p:spTree>
    <p:extLst>
      <p:ext uri="{BB962C8B-B14F-4D97-AF65-F5344CB8AC3E}">
        <p14:creationId xmlns:p14="http://schemas.microsoft.com/office/powerpoint/2010/main" val="1240441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ctivity Builder Graphic">
    <p:spTree>
      <p:nvGrpSpPr>
        <p:cNvPr id="1" name=""/>
        <p:cNvGrpSpPr/>
        <p:nvPr/>
      </p:nvGrpSpPr>
      <p:grpSpPr>
        <a:xfrm>
          <a:off x="0" y="0"/>
          <a:ext cx="0" cy="0"/>
          <a:chOff x="0" y="0"/>
          <a:chExt cx="0" cy="0"/>
        </a:xfrm>
      </p:grpSpPr>
      <p:sp>
        <p:nvSpPr>
          <p:cNvPr id="7" name="object 7">
            <a:extLst>
              <a:ext uri="{FF2B5EF4-FFF2-40B4-BE49-F238E27FC236}">
                <a16:creationId xmlns:a16="http://schemas.microsoft.com/office/drawing/2014/main" id="{196D7856-77E0-EF43-ACD0-C4025DDA1C6F}"/>
              </a:ext>
            </a:extLst>
          </p:cNvPr>
          <p:cNvSpPr/>
          <p:nvPr/>
        </p:nvSpPr>
        <p:spPr>
          <a:xfrm>
            <a:off x="0" y="914400"/>
            <a:ext cx="7153909" cy="0"/>
          </a:xfrm>
          <a:custGeom>
            <a:avLst/>
            <a:gdLst/>
            <a:ahLst/>
            <a:cxnLst/>
            <a:rect l="l" t="t" r="r" b="b"/>
            <a:pathLst>
              <a:path w="7153909">
                <a:moveTo>
                  <a:pt x="0" y="0"/>
                </a:moveTo>
                <a:lnTo>
                  <a:pt x="7153909" y="0"/>
                </a:lnTo>
              </a:path>
            </a:pathLst>
          </a:custGeom>
          <a:ln w="76200">
            <a:solidFill>
              <a:srgbClr val="222E3D"/>
            </a:solidFill>
          </a:ln>
        </p:spPr>
        <p:txBody>
          <a:bodyPr wrap="square" lIns="0" tIns="0" rIns="0" bIns="0" rtlCol="0"/>
          <a:lstStyle/>
          <a:p>
            <a:endParaRPr dirty="0"/>
          </a:p>
        </p:txBody>
      </p:sp>
      <p:sp>
        <p:nvSpPr>
          <p:cNvPr id="8" name="object 7">
            <a:extLst>
              <a:ext uri="{FF2B5EF4-FFF2-40B4-BE49-F238E27FC236}">
                <a16:creationId xmlns:a16="http://schemas.microsoft.com/office/drawing/2014/main" id="{6DEF701D-38AC-7749-89E7-97C93E866A1E}"/>
              </a:ext>
            </a:extLst>
          </p:cNvPr>
          <p:cNvSpPr/>
          <p:nvPr userDrawn="1"/>
        </p:nvSpPr>
        <p:spPr>
          <a:xfrm>
            <a:off x="0" y="914400"/>
            <a:ext cx="7153909" cy="0"/>
          </a:xfrm>
          <a:custGeom>
            <a:avLst/>
            <a:gdLst/>
            <a:ahLst/>
            <a:cxnLst/>
            <a:rect l="l" t="t" r="r" b="b"/>
            <a:pathLst>
              <a:path w="7153909">
                <a:moveTo>
                  <a:pt x="0" y="0"/>
                </a:moveTo>
                <a:lnTo>
                  <a:pt x="7153909" y="0"/>
                </a:lnTo>
              </a:path>
            </a:pathLst>
          </a:custGeom>
          <a:ln w="76200">
            <a:solidFill>
              <a:srgbClr val="222E3D"/>
            </a:solidFill>
          </a:ln>
        </p:spPr>
        <p:txBody>
          <a:bodyPr wrap="square" lIns="0" tIns="0" rIns="0" bIns="0" rtlCol="0"/>
          <a:lstStyle/>
          <a:p>
            <a:endParaRPr dirty="0"/>
          </a:p>
        </p:txBody>
      </p:sp>
      <p:sp>
        <p:nvSpPr>
          <p:cNvPr id="3" name="Picture Placeholder 2">
            <a:extLst>
              <a:ext uri="{FF2B5EF4-FFF2-40B4-BE49-F238E27FC236}">
                <a16:creationId xmlns:a16="http://schemas.microsoft.com/office/drawing/2014/main" id="{DC3B5316-5990-0A49-83D0-6E19E7FEE08E}"/>
              </a:ext>
            </a:extLst>
          </p:cNvPr>
          <p:cNvSpPr>
            <a:spLocks noGrp="1"/>
          </p:cNvSpPr>
          <p:nvPr>
            <p:ph type="pic" sz="quarter" idx="10"/>
          </p:nvPr>
        </p:nvSpPr>
        <p:spPr>
          <a:xfrm>
            <a:off x="304800" y="1219200"/>
            <a:ext cx="2286000" cy="2514600"/>
          </a:xfrm>
        </p:spPr>
        <p:txBody>
          <a:bodyPr/>
          <a:lstStyle/>
          <a:p>
            <a:r>
              <a:rPr lang="en-US" dirty="0"/>
              <a:t>Click icon to add picture</a:t>
            </a:r>
          </a:p>
        </p:txBody>
      </p:sp>
    </p:spTree>
    <p:extLst>
      <p:ext uri="{BB962C8B-B14F-4D97-AF65-F5344CB8AC3E}">
        <p14:creationId xmlns:p14="http://schemas.microsoft.com/office/powerpoint/2010/main" val="365840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0" y="9323230"/>
            <a:ext cx="7772400" cy="534353"/>
          </a:xfrm>
          <a:prstGeom prst="rect">
            <a:avLst/>
          </a:prstGeom>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9/15/20</a:t>
            </a:fld>
            <a:endParaRPr lang="en-US"/>
          </a:p>
        </p:txBody>
      </p:sp>
      <p:sp>
        <p:nvSpPr>
          <p:cNvPr id="4" name="Holder 4"/>
          <p:cNvSpPr>
            <a:spLocks noGrp="1"/>
          </p:cNvSpPr>
          <p:nvPr>
            <p:ph type="sldNum" sz="quarter" idx="7"/>
          </p:nvPr>
        </p:nvSpPr>
        <p:spPr/>
        <p:txBody>
          <a:bodyPr lIns="0" tIns="0" rIns="0" bIns="0"/>
          <a:lstStyle>
            <a:lvl1pPr>
              <a:defRPr sz="1200" b="1" i="1">
                <a:solidFill>
                  <a:srgbClr val="262626"/>
                </a:solidFill>
                <a:latin typeface="Carlito"/>
                <a:cs typeface="Carlito"/>
              </a:defRPr>
            </a:lvl1pPr>
          </a:lstStyle>
          <a:p>
            <a:pPr algn="ctr">
              <a:lnSpc>
                <a:spcPct val="100000"/>
              </a:lnSpc>
              <a:spcBef>
                <a:spcPts val="40"/>
              </a:spcBef>
            </a:pPr>
            <a:r>
              <a:rPr spc="-5" dirty="0"/>
              <a:t>Academic </a:t>
            </a:r>
            <a:r>
              <a:rPr dirty="0"/>
              <a:t>Gateway to </a:t>
            </a:r>
            <a:r>
              <a:rPr spc="-5" dirty="0"/>
              <a:t>the </a:t>
            </a:r>
            <a:r>
              <a:rPr dirty="0"/>
              <a:t>Hearts </a:t>
            </a:r>
            <a:r>
              <a:rPr spc="-5" dirty="0"/>
              <a:t>and Minds of the </a:t>
            </a:r>
            <a:r>
              <a:rPr dirty="0"/>
              <a:t>Next </a:t>
            </a:r>
            <a:r>
              <a:rPr spc="-5" dirty="0"/>
              <a:t>Generation of </a:t>
            </a:r>
            <a:r>
              <a:rPr dirty="0"/>
              <a:t>IT</a:t>
            </a:r>
            <a:r>
              <a:rPr spc="90" dirty="0"/>
              <a:t> </a:t>
            </a:r>
            <a:r>
              <a:rPr spc="-5" dirty="0"/>
              <a:t>Professionals</a:t>
            </a:r>
          </a:p>
          <a:p>
            <a:pPr marL="277495">
              <a:lnSpc>
                <a:spcPts val="1250"/>
              </a:lnSpc>
              <a:spcBef>
                <a:spcPts val="30"/>
              </a:spcBef>
            </a:pPr>
            <a:r>
              <a:rPr sz="1050" b="0" i="0" spc="65" dirty="0">
                <a:solidFill>
                  <a:srgbClr val="333333"/>
                </a:solidFill>
                <a:latin typeface="Trebuchet MS"/>
                <a:cs typeface="Trebuchet MS"/>
              </a:rPr>
              <a:t>©</a:t>
            </a:r>
            <a:r>
              <a:rPr sz="1050" b="0" i="0" spc="-50" dirty="0">
                <a:solidFill>
                  <a:srgbClr val="333333"/>
                </a:solidFill>
                <a:latin typeface="Trebuchet MS"/>
                <a:cs typeface="Trebuchet MS"/>
              </a:rPr>
              <a:t> </a:t>
            </a:r>
            <a:r>
              <a:rPr sz="1050" b="0" i="0" spc="25" dirty="0">
                <a:solidFill>
                  <a:srgbClr val="333333"/>
                </a:solidFill>
                <a:latin typeface="Trebuchet MS"/>
                <a:cs typeface="Trebuchet MS"/>
              </a:rPr>
              <a:t>2020,</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Amazon</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Web</a:t>
            </a:r>
            <a:r>
              <a:rPr sz="1050" b="0" i="0" spc="-40" dirty="0">
                <a:solidFill>
                  <a:srgbClr val="333333"/>
                </a:solidFill>
                <a:latin typeface="Trebuchet MS"/>
                <a:cs typeface="Trebuchet MS"/>
              </a:rPr>
              <a:t> </a:t>
            </a:r>
            <a:r>
              <a:rPr sz="1050" b="0" i="0" spc="-15" dirty="0">
                <a:solidFill>
                  <a:srgbClr val="333333"/>
                </a:solidFill>
                <a:latin typeface="Trebuchet MS"/>
                <a:cs typeface="Trebuchet MS"/>
              </a:rPr>
              <a:t>Services,</a:t>
            </a:r>
            <a:r>
              <a:rPr sz="1050" b="0" i="0" spc="-45" dirty="0">
                <a:solidFill>
                  <a:srgbClr val="333333"/>
                </a:solidFill>
                <a:latin typeface="Trebuchet MS"/>
                <a:cs typeface="Trebuchet MS"/>
              </a:rPr>
              <a:t> </a:t>
            </a:r>
            <a:r>
              <a:rPr sz="1050" b="0" i="0" spc="-35" dirty="0">
                <a:solidFill>
                  <a:srgbClr val="333333"/>
                </a:solidFill>
                <a:latin typeface="Trebuchet MS"/>
                <a:cs typeface="Trebuchet MS"/>
              </a:rPr>
              <a:t>Inc.</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or</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its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affiliates.</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All</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rights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reserved.</a:t>
            </a:r>
            <a:endParaRPr sz="1050">
              <a:latin typeface="Trebuchet MS"/>
              <a:cs typeface="Trebuchet MS"/>
            </a:endParaRPr>
          </a:p>
          <a:p>
            <a:pPr algn="ctr">
              <a:lnSpc>
                <a:spcPts val="1430"/>
              </a:lnSpc>
            </a:pPr>
            <a:fld id="{81D60167-4931-47E6-BA6A-407CBD079E47}" type="slidenum">
              <a:rPr b="0" i="0" dirty="0">
                <a:latin typeface="Carlito"/>
                <a:cs typeface="Carlito"/>
              </a:rPr>
              <a:t>‹#›</a:t>
            </a:fld>
            <a:endParaRPr b="0" i="0" dirty="0">
              <a:latin typeface="Carlito"/>
              <a:cs typeface="Carlito"/>
            </a:endParaRPr>
          </a:p>
        </p:txBody>
      </p:sp>
    </p:spTree>
    <p:extLst>
      <p:ext uri="{BB962C8B-B14F-4D97-AF65-F5344CB8AC3E}">
        <p14:creationId xmlns:p14="http://schemas.microsoft.com/office/powerpoint/2010/main" val="33610006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2">
            <a:extLst>
              <a:ext uri="{FF2B5EF4-FFF2-40B4-BE49-F238E27FC236}">
                <a16:creationId xmlns:a16="http://schemas.microsoft.com/office/drawing/2014/main" id="{8C6045E0-4E12-DC47-BDFE-3048B8D9A881}"/>
              </a:ext>
            </a:extLst>
          </p:cNvPr>
          <p:cNvSpPr>
            <a:spLocks noChangeArrowheads="1"/>
          </p:cNvSpPr>
          <p:nvPr/>
        </p:nvSpPr>
        <p:spPr bwMode="auto">
          <a:xfrm>
            <a:off x="0" y="98374"/>
            <a:ext cx="196272" cy="3924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7155" tIns="48578" rIns="97155" bIns="48578" numCol="1" anchor="ctr" anchorCtr="0" compatLnSpc="1">
            <a:prstTxWarp prst="textNoShape">
              <a:avLst/>
            </a:prstTxWarp>
            <a:spAutoFit/>
          </a:bodyPr>
          <a:lstStyle/>
          <a:p>
            <a:endParaRPr lang="en-US" sz="1913" dirty="0"/>
          </a:p>
        </p:txBody>
      </p:sp>
      <p:pic>
        <p:nvPicPr>
          <p:cNvPr id="1025" name="Picture 41">
            <a:extLst>
              <a:ext uri="{FF2B5EF4-FFF2-40B4-BE49-F238E27FC236}">
                <a16:creationId xmlns:a16="http://schemas.microsoft.com/office/drawing/2014/main" id="{BA978F0E-66D4-3249-894C-86D03ADB6AE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4352" y="200818"/>
            <a:ext cx="1215209" cy="275442"/>
          </a:xfrm>
          <a:prstGeom prst="rect">
            <a:avLst/>
          </a:prstGeom>
          <a:noFill/>
          <a:extLst>
            <a:ext uri="{909E8E84-426E-40DD-AFC4-6F175D3DCCD1}">
              <a14:hiddenFill xmlns:a14="http://schemas.microsoft.com/office/drawing/2010/main">
                <a:solidFill>
                  <a:srgbClr val="FFFFFF"/>
                </a:solidFill>
              </a14:hiddenFill>
            </a:ext>
          </a:extLst>
        </p:spPr>
      </p:pic>
      <p:sp>
        <p:nvSpPr>
          <p:cNvPr id="4" name="Footer Placeholder 3">
            <a:extLst>
              <a:ext uri="{FF2B5EF4-FFF2-40B4-BE49-F238E27FC236}">
                <a16:creationId xmlns:a16="http://schemas.microsoft.com/office/drawing/2014/main" id="{35CEB69F-7D9E-8B47-984E-332A2F7A1F5A}"/>
              </a:ext>
            </a:extLst>
          </p:cNvPr>
          <p:cNvSpPr>
            <a:spLocks noGrp="1"/>
          </p:cNvSpPr>
          <p:nvPr>
            <p:ph type="ftr" sz="quarter" idx="3"/>
          </p:nvPr>
        </p:nvSpPr>
        <p:spPr>
          <a:xfrm>
            <a:off x="0" y="9323230"/>
            <a:ext cx="7772400" cy="534353"/>
          </a:xfrm>
          <a:prstGeom prst="rect">
            <a:avLst/>
          </a:prstGeom>
        </p:spPr>
        <p:txBody>
          <a:bodyPr vert="horz" lIns="91440" tIns="45720" rIns="91440" bIns="45720" rtlCol="0" anchor="ctr"/>
          <a:lstStyle>
            <a:lvl1pPr algn="ctr">
              <a:defRPr sz="1275">
                <a:solidFill>
                  <a:schemeClr val="tx1">
                    <a:tint val="75000"/>
                  </a:schemeClr>
                </a:solidFill>
              </a:defRPr>
            </a:lvl1pPr>
          </a:lstStyle>
          <a:p>
            <a:endParaRPr lang="en-US" dirty="0"/>
          </a:p>
        </p:txBody>
      </p:sp>
      <p:sp>
        <p:nvSpPr>
          <p:cNvPr id="6" name="Title Placeholder 5">
            <a:extLst>
              <a:ext uri="{FF2B5EF4-FFF2-40B4-BE49-F238E27FC236}">
                <a16:creationId xmlns:a16="http://schemas.microsoft.com/office/drawing/2014/main" id="{6D651950-658D-7044-AD0F-B79BEC035910}"/>
              </a:ext>
            </a:extLst>
          </p:cNvPr>
          <p:cNvSpPr>
            <a:spLocks noGrp="1"/>
          </p:cNvSpPr>
          <p:nvPr>
            <p:ph type="title"/>
          </p:nvPr>
        </p:nvSpPr>
        <p:spPr>
          <a:xfrm>
            <a:off x="2845254" y="17559"/>
            <a:ext cx="4927146" cy="639773"/>
          </a:xfrm>
          <a:prstGeom prst="rect">
            <a:avLst/>
          </a:prstGeom>
        </p:spPr>
        <p:txBody>
          <a:bodyPr vert="horz" lIns="91440" tIns="45720" rIns="91440" bIns="45720" rtlCol="0" anchor="ctr">
            <a:normAutofit/>
          </a:bodyPr>
          <a:lstStyle/>
          <a:p>
            <a:r>
              <a:rPr lang="en-US" dirty="0"/>
              <a:t>Click to edit Master title style</a:t>
            </a:r>
          </a:p>
        </p:txBody>
      </p:sp>
      <p:sp>
        <p:nvSpPr>
          <p:cNvPr id="10" name="object 7">
            <a:extLst>
              <a:ext uri="{FF2B5EF4-FFF2-40B4-BE49-F238E27FC236}">
                <a16:creationId xmlns:a16="http://schemas.microsoft.com/office/drawing/2014/main" id="{D8CC42B7-AA0C-2C4B-A2EB-E518E034D271}"/>
              </a:ext>
            </a:extLst>
          </p:cNvPr>
          <p:cNvSpPr/>
          <p:nvPr/>
        </p:nvSpPr>
        <p:spPr>
          <a:xfrm>
            <a:off x="0" y="914400"/>
            <a:ext cx="7153909" cy="0"/>
          </a:xfrm>
          <a:custGeom>
            <a:avLst/>
            <a:gdLst/>
            <a:ahLst/>
            <a:cxnLst/>
            <a:rect l="l" t="t" r="r" b="b"/>
            <a:pathLst>
              <a:path w="7153909">
                <a:moveTo>
                  <a:pt x="0" y="0"/>
                </a:moveTo>
                <a:lnTo>
                  <a:pt x="7153909" y="0"/>
                </a:lnTo>
              </a:path>
            </a:pathLst>
          </a:custGeom>
          <a:ln w="76200">
            <a:solidFill>
              <a:srgbClr val="222E3D"/>
            </a:solidFill>
          </a:ln>
        </p:spPr>
        <p:txBody>
          <a:bodyPr wrap="square" lIns="0" tIns="0" rIns="0" bIns="0" rtlCol="0"/>
          <a:lstStyle/>
          <a:p>
            <a:endParaRPr dirty="0"/>
          </a:p>
        </p:txBody>
      </p:sp>
      <p:sp>
        <p:nvSpPr>
          <p:cNvPr id="9" name="Rectangle 2">
            <a:extLst>
              <a:ext uri="{FF2B5EF4-FFF2-40B4-BE49-F238E27FC236}">
                <a16:creationId xmlns:a16="http://schemas.microsoft.com/office/drawing/2014/main" id="{5B504F21-B7C7-E247-9C42-B34F7FD83621}"/>
              </a:ext>
            </a:extLst>
          </p:cNvPr>
          <p:cNvSpPr>
            <a:spLocks noChangeArrowheads="1"/>
          </p:cNvSpPr>
          <p:nvPr userDrawn="1"/>
        </p:nvSpPr>
        <p:spPr bwMode="auto">
          <a:xfrm>
            <a:off x="0" y="98374"/>
            <a:ext cx="196272" cy="3924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7155" tIns="48578" rIns="97155" bIns="48578" numCol="1" anchor="ctr" anchorCtr="0" compatLnSpc="1">
            <a:prstTxWarp prst="textNoShape">
              <a:avLst/>
            </a:prstTxWarp>
            <a:spAutoFit/>
          </a:bodyPr>
          <a:lstStyle/>
          <a:p>
            <a:endParaRPr lang="en-US" sz="1913" dirty="0"/>
          </a:p>
        </p:txBody>
      </p:sp>
      <p:pic>
        <p:nvPicPr>
          <p:cNvPr id="11" name="Picture 41">
            <a:extLst>
              <a:ext uri="{FF2B5EF4-FFF2-40B4-BE49-F238E27FC236}">
                <a16:creationId xmlns:a16="http://schemas.microsoft.com/office/drawing/2014/main" id="{AC883D1C-EED3-AA42-9277-BA088A2A6047}"/>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534352" y="200818"/>
            <a:ext cx="1215209" cy="275442"/>
          </a:xfrm>
          <a:prstGeom prst="rect">
            <a:avLst/>
          </a:prstGeom>
          <a:noFill/>
          <a:extLst>
            <a:ext uri="{909E8E84-426E-40DD-AFC4-6F175D3DCCD1}">
              <a14:hiddenFill xmlns:a14="http://schemas.microsoft.com/office/drawing/2010/main">
                <a:solidFill>
                  <a:srgbClr val="FFFFFF"/>
                </a:solidFill>
              </a14:hiddenFill>
            </a:ext>
          </a:extLst>
        </p:spPr>
      </p:pic>
      <p:sp>
        <p:nvSpPr>
          <p:cNvPr id="13" name="object 7">
            <a:extLst>
              <a:ext uri="{FF2B5EF4-FFF2-40B4-BE49-F238E27FC236}">
                <a16:creationId xmlns:a16="http://schemas.microsoft.com/office/drawing/2014/main" id="{16F22899-3B78-1A42-B51D-8803D444F04D}"/>
              </a:ext>
            </a:extLst>
          </p:cNvPr>
          <p:cNvSpPr/>
          <p:nvPr userDrawn="1"/>
        </p:nvSpPr>
        <p:spPr>
          <a:xfrm>
            <a:off x="0" y="914400"/>
            <a:ext cx="7153909" cy="0"/>
          </a:xfrm>
          <a:custGeom>
            <a:avLst/>
            <a:gdLst/>
            <a:ahLst/>
            <a:cxnLst/>
            <a:rect l="l" t="t" r="r" b="b"/>
            <a:pathLst>
              <a:path w="7153909">
                <a:moveTo>
                  <a:pt x="0" y="0"/>
                </a:moveTo>
                <a:lnTo>
                  <a:pt x="7153909" y="0"/>
                </a:lnTo>
              </a:path>
            </a:pathLst>
          </a:custGeom>
          <a:ln w="76200">
            <a:solidFill>
              <a:srgbClr val="222E3D"/>
            </a:solidFill>
          </a:ln>
        </p:spPr>
        <p:txBody>
          <a:bodyPr wrap="square" lIns="0" tIns="0" rIns="0" bIns="0" rtlCol="0"/>
          <a:lstStyle/>
          <a:p>
            <a:endParaRPr dirty="0"/>
          </a:p>
        </p:txBody>
      </p:sp>
    </p:spTree>
    <p:extLst>
      <p:ext uri="{BB962C8B-B14F-4D97-AF65-F5344CB8AC3E}">
        <p14:creationId xmlns:p14="http://schemas.microsoft.com/office/powerpoint/2010/main" val="3711989092"/>
      </p:ext>
    </p:extLst>
  </p:cSld>
  <p:clrMap bg1="lt1" tx1="dk1" bg2="lt2" tx2="dk2" accent1="accent1" accent2="accent2" accent3="accent3" accent4="accent4" accent5="accent5" accent6="accent6" hlink="hlink" folHlink="folHlink"/>
  <p:sldLayoutIdLst>
    <p:sldLayoutId id="2147483681" r:id="rId1"/>
    <p:sldLayoutId id="2147483683" r:id="rId2"/>
    <p:sldLayoutId id="2147483684" r:id="rId3"/>
  </p:sldLayoutIdLst>
  <p:txStyles>
    <p:titleStyle>
      <a:lvl1pPr algn="r" defTabSz="777240" rtl="0" eaLnBrk="1" latinLnBrk="0" hangingPunct="1">
        <a:lnSpc>
          <a:spcPct val="90000"/>
        </a:lnSpc>
        <a:spcBef>
          <a:spcPct val="0"/>
        </a:spcBef>
        <a:buNone/>
        <a:defRPr sz="1700" b="1"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1169"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1169"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169"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169"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169"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80">
          <p15:clr>
            <a:srgbClr val="F26B43"/>
          </p15:clr>
        </p15:guide>
        <p15:guide id="2" pos="230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ec2-user@xxx.xxx.xxx.xxx"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http://169.254.169.254/latest/user-data"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www.ssh.com/ssh/"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7452171-F035-2640-B8E4-2ABCEB5A5E91}"/>
              </a:ext>
            </a:extLst>
          </p:cNvPr>
          <p:cNvSpPr/>
          <p:nvPr/>
        </p:nvSpPr>
        <p:spPr>
          <a:xfrm>
            <a:off x="0" y="1219200"/>
            <a:ext cx="5410200" cy="1219200"/>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04E52C95-C438-A64B-AD33-FADC6B141E72}"/>
              </a:ext>
            </a:extLst>
          </p:cNvPr>
          <p:cNvSpPr txBox="1"/>
          <p:nvPr/>
        </p:nvSpPr>
        <p:spPr>
          <a:xfrm>
            <a:off x="457200" y="1597967"/>
            <a:ext cx="3728970" cy="461665"/>
          </a:xfrm>
          <a:prstGeom prst="rect">
            <a:avLst/>
          </a:prstGeom>
          <a:noFill/>
        </p:spPr>
        <p:txBody>
          <a:bodyPr wrap="none" rtlCol="0">
            <a:spAutoFit/>
          </a:bodyPr>
          <a:lstStyle/>
          <a:p>
            <a:r>
              <a:rPr lang="en-US" sz="2400" dirty="0"/>
              <a:t>Educator Guide Introduction</a:t>
            </a:r>
          </a:p>
        </p:txBody>
      </p:sp>
      <p:sp>
        <p:nvSpPr>
          <p:cNvPr id="4" name="TextBox 3">
            <a:extLst>
              <a:ext uri="{FF2B5EF4-FFF2-40B4-BE49-F238E27FC236}">
                <a16:creationId xmlns:a16="http://schemas.microsoft.com/office/drawing/2014/main" id="{E01B0551-F277-D44F-9CD8-A33A8B656445}"/>
              </a:ext>
            </a:extLst>
          </p:cNvPr>
          <p:cNvSpPr txBox="1"/>
          <p:nvPr/>
        </p:nvSpPr>
        <p:spPr>
          <a:xfrm>
            <a:off x="152400" y="3290262"/>
            <a:ext cx="5257800" cy="4662815"/>
          </a:xfrm>
          <a:prstGeom prst="rect">
            <a:avLst/>
          </a:prstGeom>
          <a:noFill/>
        </p:spPr>
        <p:txBody>
          <a:bodyPr wrap="square" rtlCol="0">
            <a:spAutoFit/>
          </a:bodyPr>
          <a:lstStyle/>
          <a:p>
            <a:r>
              <a:rPr lang="en-US" sz="1100" b="1" dirty="0"/>
              <a:t>How to Use</a:t>
            </a:r>
          </a:p>
          <a:p>
            <a:endParaRPr lang="en-US" sz="1100" dirty="0"/>
          </a:p>
          <a:p>
            <a:r>
              <a:rPr lang="en-US" sz="1100" dirty="0"/>
              <a:t>This document is both an Student Guide and Educator Guide.  </a:t>
            </a:r>
          </a:p>
          <a:p>
            <a:endParaRPr lang="en-US" sz="1100" dirty="0"/>
          </a:p>
          <a:p>
            <a:r>
              <a:rPr lang="en-US" sz="1100" dirty="0"/>
              <a:t>The Student Guide is available in Normal slide view.</a:t>
            </a:r>
          </a:p>
          <a:p>
            <a:endParaRPr lang="en-US" sz="1100" dirty="0"/>
          </a:p>
          <a:p>
            <a:r>
              <a:rPr lang="en-US" sz="1100" dirty="0"/>
              <a:t>The Educator Guide is available by clicking </a:t>
            </a:r>
            <a:r>
              <a:rPr lang="en-US" sz="1100" b="1" dirty="0"/>
              <a:t>View &gt; Notes Pages</a:t>
            </a:r>
          </a:p>
          <a:p>
            <a:endParaRPr lang="en-US" sz="1100" dirty="0"/>
          </a:p>
          <a:p>
            <a:r>
              <a:rPr lang="en-US" sz="1100" dirty="0"/>
              <a:t>Print the Student Guide as a PDF for distribution to your students. </a:t>
            </a:r>
          </a:p>
          <a:p>
            <a:endParaRPr lang="en-US" sz="1100" b="1" dirty="0"/>
          </a:p>
          <a:p>
            <a:r>
              <a:rPr lang="en-US" sz="1100" b="1" dirty="0"/>
              <a:t>Printing Student Guide</a:t>
            </a:r>
          </a:p>
          <a:p>
            <a:pPr marL="171450" indent="-171450">
              <a:buFont typeface="Arial" panose="020B0604020202020204" pitchFamily="34" charset="0"/>
              <a:buChar char="•"/>
            </a:pPr>
            <a:r>
              <a:rPr lang="en-US" sz="1100" dirty="0"/>
              <a:t>Click </a:t>
            </a:r>
            <a:r>
              <a:rPr lang="en-US" sz="1100" b="1" dirty="0"/>
              <a:t>View &gt; Normal</a:t>
            </a:r>
          </a:p>
          <a:p>
            <a:pPr marL="171450" indent="-171450">
              <a:buFont typeface="Arial" panose="020B0604020202020204" pitchFamily="34" charset="0"/>
              <a:buChar char="•"/>
            </a:pPr>
            <a:r>
              <a:rPr lang="en-US" sz="1100" b="1" dirty="0"/>
              <a:t>Windows</a:t>
            </a:r>
            <a:r>
              <a:rPr lang="en-US" sz="1100" dirty="0"/>
              <a:t>:</a:t>
            </a:r>
            <a:endParaRPr lang="en-US" sz="1100" b="1" dirty="0"/>
          </a:p>
          <a:p>
            <a:pPr marL="628650" lvl="1" indent="-171450">
              <a:buFont typeface="Arial" panose="020B0604020202020204" pitchFamily="34" charset="0"/>
              <a:buChar char="•"/>
            </a:pPr>
            <a:r>
              <a:rPr lang="en-US" sz="1100" b="1" dirty="0"/>
              <a:t>File &gt; Export &gt; Create PDF</a:t>
            </a:r>
          </a:p>
          <a:p>
            <a:pPr marL="171450" indent="-171450">
              <a:buFont typeface="Arial" panose="020B0604020202020204" pitchFamily="34" charset="0"/>
              <a:buChar char="•"/>
            </a:pPr>
            <a:r>
              <a:rPr lang="en-US" sz="1100" b="1" dirty="0"/>
              <a:t>Mac</a:t>
            </a:r>
            <a:r>
              <a:rPr lang="en-US" sz="1100" dirty="0"/>
              <a:t> </a:t>
            </a:r>
          </a:p>
          <a:p>
            <a:pPr marL="628650" lvl="1" indent="-171450">
              <a:buFont typeface="Arial" panose="020B0604020202020204" pitchFamily="34" charset="0"/>
              <a:buChar char="•"/>
            </a:pPr>
            <a:r>
              <a:rPr lang="en-US" sz="1100" b="1" dirty="0"/>
              <a:t>File &gt; Export &gt; File Format: PDF</a:t>
            </a:r>
          </a:p>
          <a:p>
            <a:pPr marL="628650" lvl="1" indent="-171450">
              <a:buFont typeface="Arial" panose="020B0604020202020204" pitchFamily="34" charset="0"/>
              <a:buChar char="•"/>
            </a:pPr>
            <a:endParaRPr lang="en-US" sz="1100" b="1" dirty="0"/>
          </a:p>
          <a:p>
            <a:r>
              <a:rPr lang="en-US" sz="1100" dirty="0"/>
              <a:t>This slide is hidden and will not print in the Student Guide. </a:t>
            </a:r>
          </a:p>
          <a:p>
            <a:endParaRPr lang="en-US" sz="1100" dirty="0"/>
          </a:p>
          <a:p>
            <a:r>
              <a:rPr lang="en-US" sz="1100" dirty="0"/>
              <a:t>You can also print this educator guide, see instructions below.</a:t>
            </a:r>
          </a:p>
          <a:p>
            <a:pPr marL="628650" lvl="1" indent="-171450">
              <a:buFont typeface="Arial" panose="020B0604020202020204" pitchFamily="34" charset="0"/>
              <a:buChar char="•"/>
            </a:pPr>
            <a:endParaRPr lang="en-US" sz="1100" dirty="0"/>
          </a:p>
          <a:p>
            <a:r>
              <a:rPr lang="en-US" sz="1100" b="1" dirty="0"/>
              <a:t>Printing Educator Guide</a:t>
            </a:r>
          </a:p>
          <a:p>
            <a:pPr marL="171450" indent="-171450">
              <a:buFont typeface="Arial" panose="020B0604020202020204" pitchFamily="34" charset="0"/>
              <a:buChar char="•"/>
            </a:pPr>
            <a:r>
              <a:rPr lang="en-US" sz="1100" dirty="0"/>
              <a:t>Click </a:t>
            </a:r>
            <a:r>
              <a:rPr lang="en-US" sz="1100" b="1" dirty="0"/>
              <a:t>View &gt; Notes Pages</a:t>
            </a:r>
          </a:p>
          <a:p>
            <a:pPr marL="171450" indent="-171450">
              <a:buFont typeface="Arial" panose="020B0604020202020204" pitchFamily="34" charset="0"/>
              <a:buChar char="•"/>
            </a:pPr>
            <a:r>
              <a:rPr lang="en-US" sz="1100" b="1" dirty="0"/>
              <a:t>File &gt; Print &gt; Layout: Notes</a:t>
            </a:r>
          </a:p>
          <a:p>
            <a:pPr marL="171450" indent="-171450">
              <a:buFont typeface="Arial" panose="020B0604020202020204" pitchFamily="34" charset="0"/>
              <a:buChar char="•"/>
            </a:pPr>
            <a:endParaRPr lang="en-US" sz="1100" b="1" dirty="0"/>
          </a:p>
          <a:p>
            <a:endParaRPr lang="en-US" sz="1100" b="1" dirty="0"/>
          </a:p>
        </p:txBody>
      </p:sp>
      <p:sp>
        <p:nvSpPr>
          <p:cNvPr id="5" name="TextBox 4">
            <a:extLst>
              <a:ext uri="{FF2B5EF4-FFF2-40B4-BE49-F238E27FC236}">
                <a16:creationId xmlns:a16="http://schemas.microsoft.com/office/drawing/2014/main" id="{BB37AEED-01CC-4247-B124-7C7195F74B84}"/>
              </a:ext>
            </a:extLst>
          </p:cNvPr>
          <p:cNvSpPr txBox="1"/>
          <p:nvPr/>
        </p:nvSpPr>
        <p:spPr>
          <a:xfrm>
            <a:off x="71370" y="2632501"/>
            <a:ext cx="4114800" cy="369332"/>
          </a:xfrm>
          <a:prstGeom prst="rect">
            <a:avLst/>
          </a:prstGeom>
          <a:noFill/>
        </p:spPr>
        <p:txBody>
          <a:bodyPr wrap="square" rtlCol="0">
            <a:spAutoFit/>
          </a:bodyPr>
          <a:lstStyle/>
          <a:p>
            <a:r>
              <a:rPr lang="en-US" i="1" dirty="0">
                <a:solidFill>
                  <a:srgbClr val="00B0F0"/>
                </a:solidFill>
              </a:rPr>
              <a:t>This slide is hidden and will not print </a:t>
            </a:r>
          </a:p>
        </p:txBody>
      </p:sp>
    </p:spTree>
    <p:extLst>
      <p:ext uri="{BB962C8B-B14F-4D97-AF65-F5344CB8AC3E}">
        <p14:creationId xmlns:p14="http://schemas.microsoft.com/office/powerpoint/2010/main" val="14109720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499363" y="1685035"/>
            <a:ext cx="6684009" cy="2781300"/>
          </a:xfrm>
          <a:prstGeom prst="rect">
            <a:avLst/>
          </a:prstGeom>
        </p:spPr>
        <p:txBody>
          <a:bodyPr vert="horz" wrap="square" lIns="0" tIns="9525" rIns="0" bIns="0" rtlCol="0">
            <a:spAutoFit/>
          </a:bodyPr>
          <a:lstStyle/>
          <a:p>
            <a:pPr marL="12700" marR="79375">
              <a:lnSpc>
                <a:spcPct val="101699"/>
              </a:lnSpc>
              <a:spcBef>
                <a:spcPts val="75"/>
              </a:spcBef>
            </a:pPr>
            <a:r>
              <a:rPr sz="1200" spc="-5" dirty="0">
                <a:latin typeface="Carlito"/>
                <a:cs typeface="Carlito"/>
              </a:rPr>
              <a:t>You will </a:t>
            </a:r>
            <a:r>
              <a:rPr sz="1200" dirty="0">
                <a:latin typeface="Carlito"/>
                <a:cs typeface="Carlito"/>
              </a:rPr>
              <a:t>need to </a:t>
            </a:r>
            <a:r>
              <a:rPr sz="1200" spc="-5" dirty="0">
                <a:latin typeface="Carlito"/>
                <a:cs typeface="Carlito"/>
              </a:rPr>
              <a:t>open </a:t>
            </a:r>
            <a:r>
              <a:rPr sz="1200" dirty="0">
                <a:latin typeface="Carlito"/>
                <a:cs typeface="Carlito"/>
              </a:rPr>
              <a:t>a SSH client </a:t>
            </a:r>
            <a:r>
              <a:rPr sz="1200" spc="-5" dirty="0">
                <a:latin typeface="Carlito"/>
                <a:cs typeface="Carlito"/>
              </a:rPr>
              <a:t>on your computer. </a:t>
            </a:r>
            <a:r>
              <a:rPr sz="1200" dirty="0">
                <a:latin typeface="Carlito"/>
                <a:cs typeface="Carlito"/>
              </a:rPr>
              <a:t>Mac </a:t>
            </a:r>
            <a:r>
              <a:rPr sz="1200" spc="-5" dirty="0">
                <a:latin typeface="Carlito"/>
                <a:cs typeface="Carlito"/>
              </a:rPr>
              <a:t>computers have </a:t>
            </a:r>
            <a:r>
              <a:rPr sz="1200" dirty="0">
                <a:latin typeface="Carlito"/>
                <a:cs typeface="Carlito"/>
              </a:rPr>
              <a:t>a Terminal app that can is used  </a:t>
            </a:r>
            <a:r>
              <a:rPr sz="1200" spc="-5" dirty="0">
                <a:latin typeface="Carlito"/>
                <a:cs typeface="Carlito"/>
              </a:rPr>
              <a:t>for SSH. </a:t>
            </a:r>
            <a:r>
              <a:rPr sz="1200" dirty="0">
                <a:latin typeface="Carlito"/>
                <a:cs typeface="Carlito"/>
              </a:rPr>
              <a:t>Open the Terminal app to </a:t>
            </a:r>
            <a:r>
              <a:rPr sz="1200" spc="-5" dirty="0">
                <a:latin typeface="Carlito"/>
                <a:cs typeface="Carlito"/>
              </a:rPr>
              <a:t>complete </a:t>
            </a:r>
            <a:r>
              <a:rPr sz="1200" dirty="0">
                <a:latin typeface="Carlito"/>
                <a:cs typeface="Carlito"/>
              </a:rPr>
              <a:t>the </a:t>
            </a:r>
            <a:r>
              <a:rPr sz="1200" spc="-5" dirty="0">
                <a:latin typeface="Carlito"/>
                <a:cs typeface="Carlito"/>
              </a:rPr>
              <a:t>steps </a:t>
            </a:r>
            <a:r>
              <a:rPr sz="1200" dirty="0">
                <a:latin typeface="Carlito"/>
                <a:cs typeface="Carlito"/>
              </a:rPr>
              <a:t>to </a:t>
            </a:r>
            <a:r>
              <a:rPr sz="1200" spc="-5" dirty="0">
                <a:latin typeface="Carlito"/>
                <a:cs typeface="Carlito"/>
              </a:rPr>
              <a:t>connect </a:t>
            </a:r>
            <a:r>
              <a:rPr sz="1200" dirty="0">
                <a:latin typeface="Carlito"/>
                <a:cs typeface="Carlito"/>
              </a:rPr>
              <a:t>to </a:t>
            </a:r>
            <a:r>
              <a:rPr sz="1200" spc="-5" dirty="0">
                <a:latin typeface="Carlito"/>
                <a:cs typeface="Carlito"/>
              </a:rPr>
              <a:t>you web</a:t>
            </a:r>
            <a:r>
              <a:rPr sz="1200" spc="30" dirty="0">
                <a:latin typeface="Carlito"/>
                <a:cs typeface="Carlito"/>
              </a:rPr>
              <a:t> </a:t>
            </a:r>
            <a:r>
              <a:rPr sz="1200" dirty="0">
                <a:latin typeface="Carlito"/>
                <a:cs typeface="Carlito"/>
              </a:rPr>
              <a:t>server.</a:t>
            </a:r>
          </a:p>
          <a:p>
            <a:pPr>
              <a:lnSpc>
                <a:spcPct val="100000"/>
              </a:lnSpc>
              <a:spcBef>
                <a:spcPts val="45"/>
              </a:spcBef>
            </a:pPr>
            <a:endParaRPr sz="1100" dirty="0">
              <a:latin typeface="Carlito"/>
              <a:cs typeface="Carlito"/>
            </a:endParaRPr>
          </a:p>
          <a:p>
            <a:pPr marL="12700" marR="5080">
              <a:lnSpc>
                <a:spcPct val="101699"/>
              </a:lnSpc>
              <a:spcBef>
                <a:spcPts val="5"/>
              </a:spcBef>
            </a:pPr>
            <a:r>
              <a:rPr sz="1200" spc="-5" dirty="0">
                <a:solidFill>
                  <a:srgbClr val="2B3A44"/>
                </a:solidFill>
                <a:latin typeface="Carlito"/>
                <a:cs typeface="Carlito"/>
              </a:rPr>
              <a:t>Before you </a:t>
            </a:r>
            <a:r>
              <a:rPr sz="1200" dirty="0">
                <a:solidFill>
                  <a:srgbClr val="2B3A44"/>
                </a:solidFill>
                <a:latin typeface="Carlito"/>
                <a:cs typeface="Carlito"/>
              </a:rPr>
              <a:t>can </a:t>
            </a:r>
            <a:r>
              <a:rPr sz="1200" spc="-5" dirty="0">
                <a:solidFill>
                  <a:srgbClr val="2B3A44"/>
                </a:solidFill>
                <a:latin typeface="Carlito"/>
                <a:cs typeface="Carlito"/>
              </a:rPr>
              <a:t>connect </a:t>
            </a:r>
            <a:r>
              <a:rPr sz="1200" dirty="0">
                <a:solidFill>
                  <a:srgbClr val="2B3A44"/>
                </a:solidFill>
                <a:latin typeface="Carlito"/>
                <a:cs typeface="Carlito"/>
              </a:rPr>
              <a:t>to </a:t>
            </a:r>
            <a:r>
              <a:rPr sz="1200" spc="-5" dirty="0">
                <a:solidFill>
                  <a:srgbClr val="2B3A44"/>
                </a:solidFill>
                <a:latin typeface="Carlito"/>
                <a:cs typeface="Carlito"/>
              </a:rPr>
              <a:t>your webserver, you will </a:t>
            </a:r>
            <a:r>
              <a:rPr sz="1200" dirty="0">
                <a:solidFill>
                  <a:srgbClr val="2B3A44"/>
                </a:solidFill>
                <a:latin typeface="Carlito"/>
                <a:cs typeface="Carlito"/>
              </a:rPr>
              <a:t>need to set the </a:t>
            </a:r>
            <a:r>
              <a:rPr sz="1200" spc="-5" dirty="0">
                <a:solidFill>
                  <a:srgbClr val="2B3A44"/>
                </a:solidFill>
                <a:latin typeface="Carlito"/>
                <a:cs typeface="Carlito"/>
              </a:rPr>
              <a:t>permissions of your </a:t>
            </a:r>
            <a:r>
              <a:rPr sz="1200" dirty="0">
                <a:solidFill>
                  <a:srgbClr val="2B3A44"/>
                </a:solidFill>
                <a:latin typeface="Carlito"/>
                <a:cs typeface="Carlito"/>
              </a:rPr>
              <a:t>private </a:t>
            </a:r>
            <a:r>
              <a:rPr sz="1200" spc="-5" dirty="0">
                <a:solidFill>
                  <a:srgbClr val="2B3A44"/>
                </a:solidFill>
                <a:latin typeface="Carlito"/>
                <a:cs typeface="Carlito"/>
              </a:rPr>
              <a:t>key </a:t>
            </a:r>
            <a:r>
              <a:rPr sz="1200" dirty="0">
                <a:solidFill>
                  <a:srgbClr val="2B3A44"/>
                </a:solidFill>
                <a:latin typeface="Carlito"/>
                <a:cs typeface="Carlito"/>
              </a:rPr>
              <a:t>file so  that </a:t>
            </a:r>
            <a:r>
              <a:rPr sz="1200" spc="-5" dirty="0">
                <a:solidFill>
                  <a:srgbClr val="2B3A44"/>
                </a:solidFill>
                <a:latin typeface="Carlito"/>
                <a:cs typeface="Carlito"/>
              </a:rPr>
              <a:t>only you </a:t>
            </a:r>
            <a:r>
              <a:rPr sz="1200" dirty="0">
                <a:solidFill>
                  <a:srgbClr val="2B3A44"/>
                </a:solidFill>
                <a:latin typeface="Carlito"/>
                <a:cs typeface="Carlito"/>
              </a:rPr>
              <a:t>can read it. Do </a:t>
            </a:r>
            <a:r>
              <a:rPr sz="1200" spc="-5" dirty="0">
                <a:solidFill>
                  <a:srgbClr val="2B3A44"/>
                </a:solidFill>
                <a:latin typeface="Carlito"/>
                <a:cs typeface="Carlito"/>
              </a:rPr>
              <a:t>not </a:t>
            </a:r>
            <a:r>
              <a:rPr sz="1200" dirty="0">
                <a:solidFill>
                  <a:srgbClr val="2B3A44"/>
                </a:solidFill>
                <a:latin typeface="Carlito"/>
                <a:cs typeface="Carlito"/>
              </a:rPr>
              <a:t>skip this </a:t>
            </a:r>
            <a:r>
              <a:rPr sz="1200" spc="-5" dirty="0">
                <a:solidFill>
                  <a:srgbClr val="2B3A44"/>
                </a:solidFill>
                <a:latin typeface="Carlito"/>
                <a:cs typeface="Carlito"/>
              </a:rPr>
              <a:t>step, otherwise you will not </a:t>
            </a:r>
            <a:r>
              <a:rPr sz="1200" dirty="0">
                <a:solidFill>
                  <a:srgbClr val="2B3A44"/>
                </a:solidFill>
                <a:latin typeface="Carlito"/>
                <a:cs typeface="Carlito"/>
              </a:rPr>
              <a:t>be able to </a:t>
            </a:r>
            <a:r>
              <a:rPr sz="1200" spc="-5" dirty="0">
                <a:solidFill>
                  <a:srgbClr val="2B3A44"/>
                </a:solidFill>
                <a:latin typeface="Carlito"/>
                <a:cs typeface="Carlito"/>
              </a:rPr>
              <a:t>login </a:t>
            </a:r>
            <a:r>
              <a:rPr sz="1200" dirty="0">
                <a:solidFill>
                  <a:srgbClr val="2B3A44"/>
                </a:solidFill>
                <a:latin typeface="Carlito"/>
                <a:cs typeface="Carlito"/>
              </a:rPr>
              <a:t>to </a:t>
            </a:r>
            <a:r>
              <a:rPr sz="1200" spc="-5" dirty="0">
                <a:solidFill>
                  <a:srgbClr val="2B3A44"/>
                </a:solidFill>
                <a:latin typeface="Carlito"/>
                <a:cs typeface="Carlito"/>
              </a:rPr>
              <a:t>your </a:t>
            </a:r>
            <a:r>
              <a:rPr sz="1200" dirty="0">
                <a:solidFill>
                  <a:srgbClr val="2B3A44"/>
                </a:solidFill>
                <a:latin typeface="Carlito"/>
                <a:cs typeface="Carlito"/>
              </a:rPr>
              <a:t>instance. Use  the </a:t>
            </a:r>
            <a:r>
              <a:rPr sz="1200" spc="-5" dirty="0">
                <a:solidFill>
                  <a:srgbClr val="2B3A44"/>
                </a:solidFill>
                <a:latin typeface="Carlito"/>
                <a:cs typeface="Carlito"/>
              </a:rPr>
              <a:t>following command </a:t>
            </a:r>
            <a:r>
              <a:rPr sz="1200" dirty="0">
                <a:solidFill>
                  <a:srgbClr val="2B3A44"/>
                </a:solidFill>
                <a:latin typeface="Carlito"/>
                <a:cs typeface="Carlito"/>
              </a:rPr>
              <a:t>in the Terminal </a:t>
            </a:r>
            <a:r>
              <a:rPr sz="1200" spc="-5" dirty="0">
                <a:solidFill>
                  <a:srgbClr val="2B3A44"/>
                </a:solidFill>
                <a:latin typeface="Carlito"/>
                <a:cs typeface="Carlito"/>
              </a:rPr>
              <a:t>command</a:t>
            </a:r>
            <a:r>
              <a:rPr sz="1200" spc="10" dirty="0">
                <a:solidFill>
                  <a:srgbClr val="2B3A44"/>
                </a:solidFill>
                <a:latin typeface="Carlito"/>
                <a:cs typeface="Carlito"/>
              </a:rPr>
              <a:t> </a:t>
            </a:r>
            <a:r>
              <a:rPr sz="1200" spc="-5" dirty="0">
                <a:solidFill>
                  <a:srgbClr val="2B3A44"/>
                </a:solidFill>
                <a:latin typeface="Carlito"/>
                <a:cs typeface="Carlito"/>
              </a:rPr>
              <a:t>prompt:</a:t>
            </a:r>
            <a:endParaRPr sz="1200" dirty="0">
              <a:latin typeface="Carlito"/>
              <a:cs typeface="Carlito"/>
            </a:endParaRPr>
          </a:p>
          <a:p>
            <a:pPr>
              <a:lnSpc>
                <a:spcPct val="100000"/>
              </a:lnSpc>
              <a:spcBef>
                <a:spcPts val="35"/>
              </a:spcBef>
            </a:pPr>
            <a:endParaRPr sz="1150" dirty="0">
              <a:latin typeface="Carlito"/>
              <a:cs typeface="Carlito"/>
            </a:endParaRPr>
          </a:p>
          <a:p>
            <a:pPr marL="2377440">
              <a:lnSpc>
                <a:spcPct val="100000"/>
              </a:lnSpc>
            </a:pPr>
            <a:r>
              <a:rPr sz="1200" b="1" dirty="0">
                <a:solidFill>
                  <a:srgbClr val="2B3A44"/>
                </a:solidFill>
                <a:latin typeface="Carlito"/>
                <a:cs typeface="Carlito"/>
              </a:rPr>
              <a:t>chmod 400</a:t>
            </a:r>
            <a:r>
              <a:rPr sz="1200" b="1" spc="-5" dirty="0">
                <a:solidFill>
                  <a:srgbClr val="2B3A44"/>
                </a:solidFill>
                <a:latin typeface="Carlito"/>
                <a:cs typeface="Carlito"/>
              </a:rPr>
              <a:t> Desktop/My_SSH_Key.pem</a:t>
            </a:r>
            <a:endParaRPr sz="1200" dirty="0">
              <a:latin typeface="Carlito"/>
              <a:cs typeface="Carlito"/>
            </a:endParaRPr>
          </a:p>
          <a:p>
            <a:pPr>
              <a:lnSpc>
                <a:spcPct val="100000"/>
              </a:lnSpc>
              <a:spcBef>
                <a:spcPts val="60"/>
              </a:spcBef>
            </a:pPr>
            <a:endParaRPr sz="1150" dirty="0">
              <a:latin typeface="Carlito"/>
              <a:cs typeface="Carlito"/>
            </a:endParaRPr>
          </a:p>
          <a:p>
            <a:pPr marL="12700" marR="135890">
              <a:lnSpc>
                <a:spcPct val="101699"/>
              </a:lnSpc>
            </a:pPr>
            <a:r>
              <a:rPr sz="1200" spc="-5" dirty="0">
                <a:solidFill>
                  <a:srgbClr val="2B3A44"/>
                </a:solidFill>
                <a:latin typeface="Carlito"/>
                <a:cs typeface="Carlito"/>
              </a:rPr>
              <a:t>Now, you are </a:t>
            </a:r>
            <a:r>
              <a:rPr sz="1200" dirty="0">
                <a:solidFill>
                  <a:srgbClr val="2B3A44"/>
                </a:solidFill>
                <a:latin typeface="Carlito"/>
                <a:cs typeface="Carlito"/>
              </a:rPr>
              <a:t>ready to </a:t>
            </a:r>
            <a:r>
              <a:rPr sz="1200" spc="-5" dirty="0">
                <a:solidFill>
                  <a:srgbClr val="2B3A44"/>
                </a:solidFill>
                <a:latin typeface="Carlito"/>
                <a:cs typeface="Carlito"/>
              </a:rPr>
              <a:t>connect </a:t>
            </a:r>
            <a:r>
              <a:rPr sz="1200" dirty="0">
                <a:solidFill>
                  <a:srgbClr val="2B3A44"/>
                </a:solidFill>
                <a:latin typeface="Carlito"/>
                <a:cs typeface="Carlito"/>
              </a:rPr>
              <a:t>to </a:t>
            </a:r>
            <a:r>
              <a:rPr sz="1200" spc="-5" dirty="0">
                <a:solidFill>
                  <a:srgbClr val="2B3A44"/>
                </a:solidFill>
                <a:latin typeface="Carlito"/>
                <a:cs typeface="Carlito"/>
              </a:rPr>
              <a:t>your </a:t>
            </a:r>
            <a:r>
              <a:rPr sz="1200" dirty="0">
                <a:solidFill>
                  <a:srgbClr val="2B3A44"/>
                </a:solidFill>
                <a:latin typeface="Carlito"/>
                <a:cs typeface="Carlito"/>
              </a:rPr>
              <a:t>instance. In the </a:t>
            </a:r>
            <a:r>
              <a:rPr sz="1200" spc="-5" dirty="0">
                <a:solidFill>
                  <a:srgbClr val="2B3A44"/>
                </a:solidFill>
                <a:latin typeface="Carlito"/>
                <a:cs typeface="Carlito"/>
              </a:rPr>
              <a:t>terminal window, enter </a:t>
            </a:r>
            <a:r>
              <a:rPr sz="1200" dirty="0">
                <a:solidFill>
                  <a:srgbClr val="2B3A44"/>
                </a:solidFill>
                <a:latin typeface="Carlito"/>
                <a:cs typeface="Carlito"/>
              </a:rPr>
              <a:t>the </a:t>
            </a:r>
            <a:r>
              <a:rPr sz="1200" spc="-5" dirty="0">
                <a:solidFill>
                  <a:srgbClr val="2B3A44"/>
                </a:solidFill>
                <a:latin typeface="Carlito"/>
                <a:cs typeface="Carlito"/>
              </a:rPr>
              <a:t>following command </a:t>
            </a:r>
            <a:r>
              <a:rPr sz="1200" dirty="0">
                <a:solidFill>
                  <a:srgbClr val="2B3A44"/>
                </a:solidFill>
                <a:latin typeface="Carlito"/>
                <a:cs typeface="Carlito"/>
              </a:rPr>
              <a:t>in  the Terminal </a:t>
            </a:r>
            <a:r>
              <a:rPr sz="1200" spc="-5" dirty="0">
                <a:solidFill>
                  <a:srgbClr val="2B3A44"/>
                </a:solidFill>
                <a:latin typeface="Carlito"/>
                <a:cs typeface="Carlito"/>
              </a:rPr>
              <a:t>command prompt:</a:t>
            </a:r>
            <a:endParaRPr sz="1200" dirty="0">
              <a:latin typeface="Carlito"/>
              <a:cs typeface="Carlito"/>
            </a:endParaRPr>
          </a:p>
          <a:p>
            <a:pPr>
              <a:lnSpc>
                <a:spcPct val="100000"/>
              </a:lnSpc>
              <a:spcBef>
                <a:spcPts val="10"/>
              </a:spcBef>
            </a:pPr>
            <a:endParaRPr sz="1150" dirty="0">
              <a:latin typeface="Carlito"/>
              <a:cs typeface="Carlito"/>
            </a:endParaRPr>
          </a:p>
          <a:p>
            <a:pPr marL="90170" algn="ctr">
              <a:lnSpc>
                <a:spcPct val="100000"/>
              </a:lnSpc>
            </a:pPr>
            <a:r>
              <a:rPr sz="1200" i="1" spc="-5" dirty="0">
                <a:latin typeface="Carlito"/>
                <a:cs typeface="Carlito"/>
              </a:rPr>
              <a:t>ssh </a:t>
            </a:r>
            <a:r>
              <a:rPr sz="1200" i="1" dirty="0">
                <a:latin typeface="Carlito"/>
                <a:cs typeface="Carlito"/>
              </a:rPr>
              <a:t>-i </a:t>
            </a:r>
            <a:r>
              <a:rPr sz="1200" i="1" spc="-5" dirty="0">
                <a:latin typeface="Carlito"/>
                <a:cs typeface="Carlito"/>
              </a:rPr>
              <a:t>Desktop/</a:t>
            </a:r>
            <a:r>
              <a:rPr sz="1200" i="1" spc="-5" dirty="0">
                <a:solidFill>
                  <a:srgbClr val="FD8008"/>
                </a:solidFill>
                <a:latin typeface="Carlito"/>
                <a:cs typeface="Carlito"/>
              </a:rPr>
              <a:t>My_SSH_Key.pem </a:t>
            </a:r>
            <a:r>
              <a:rPr sz="1200" i="1" u="sng" spc="-5" dirty="0">
                <a:solidFill>
                  <a:srgbClr val="0563C1"/>
                </a:solidFill>
                <a:uFill>
                  <a:solidFill>
                    <a:srgbClr val="0563C1"/>
                  </a:solidFill>
                </a:uFill>
                <a:latin typeface="Carlito"/>
                <a:cs typeface="Carlito"/>
                <a:hlinkClick r:id="rId3"/>
              </a:rPr>
              <a:t>ec2-user@xxx.xxx.xxx.xxx</a:t>
            </a:r>
            <a:r>
              <a:rPr sz="1200" i="1" spc="-5" dirty="0">
                <a:solidFill>
                  <a:srgbClr val="0563C1"/>
                </a:solidFill>
                <a:latin typeface="Carlito"/>
                <a:cs typeface="Carlito"/>
                <a:hlinkClick r:id="rId3"/>
              </a:rPr>
              <a:t> </a:t>
            </a:r>
            <a:r>
              <a:rPr sz="1200" i="1" dirty="0">
                <a:solidFill>
                  <a:srgbClr val="DCA10D"/>
                </a:solidFill>
                <a:latin typeface="Carlito"/>
                <a:cs typeface="Carlito"/>
              </a:rPr>
              <a:t>( </a:t>
            </a:r>
            <a:r>
              <a:rPr sz="1200" i="1" spc="-5" dirty="0">
                <a:solidFill>
                  <a:srgbClr val="DCA10D"/>
                </a:solidFill>
                <a:latin typeface="Carlito"/>
                <a:cs typeface="Carlito"/>
              </a:rPr>
              <a:t>IPv4 </a:t>
            </a:r>
            <a:r>
              <a:rPr sz="1200" i="1" dirty="0">
                <a:solidFill>
                  <a:srgbClr val="DCA10D"/>
                </a:solidFill>
                <a:latin typeface="Carlito"/>
                <a:cs typeface="Carlito"/>
              </a:rPr>
              <a:t>Public</a:t>
            </a:r>
            <a:r>
              <a:rPr sz="1200" i="1" spc="40" dirty="0">
                <a:solidFill>
                  <a:srgbClr val="DCA10D"/>
                </a:solidFill>
                <a:latin typeface="Carlito"/>
                <a:cs typeface="Carlito"/>
              </a:rPr>
              <a:t> </a:t>
            </a:r>
            <a:r>
              <a:rPr sz="1200" i="1" spc="-5" dirty="0">
                <a:solidFill>
                  <a:srgbClr val="DCA10D"/>
                </a:solidFill>
                <a:latin typeface="Carlito"/>
                <a:cs typeface="Carlito"/>
              </a:rPr>
              <a:t>IP)</a:t>
            </a:r>
            <a:endParaRPr sz="1200" dirty="0">
              <a:latin typeface="Carlito"/>
              <a:cs typeface="Carlito"/>
            </a:endParaRPr>
          </a:p>
          <a:p>
            <a:pPr>
              <a:lnSpc>
                <a:spcPct val="100000"/>
              </a:lnSpc>
              <a:spcBef>
                <a:spcPts val="35"/>
              </a:spcBef>
            </a:pPr>
            <a:endParaRPr sz="1150" dirty="0">
              <a:latin typeface="Carlito"/>
              <a:cs typeface="Carlito"/>
            </a:endParaRPr>
          </a:p>
          <a:p>
            <a:pPr marL="12700">
              <a:lnSpc>
                <a:spcPct val="100000"/>
              </a:lnSpc>
            </a:pPr>
            <a:r>
              <a:rPr sz="1200" spc="-5" dirty="0">
                <a:latin typeface="Carlito"/>
                <a:cs typeface="Carlito"/>
              </a:rPr>
              <a:t>You will </a:t>
            </a:r>
            <a:r>
              <a:rPr sz="1200" dirty="0">
                <a:latin typeface="Carlito"/>
                <a:cs typeface="Carlito"/>
              </a:rPr>
              <a:t>see the </a:t>
            </a:r>
            <a:r>
              <a:rPr sz="1200" spc="-5" dirty="0">
                <a:latin typeface="Carlito"/>
                <a:cs typeface="Carlito"/>
              </a:rPr>
              <a:t>following message </a:t>
            </a:r>
            <a:r>
              <a:rPr sz="1200" dirty="0">
                <a:latin typeface="Carlito"/>
                <a:cs typeface="Carlito"/>
              </a:rPr>
              <a:t>in </a:t>
            </a:r>
            <a:r>
              <a:rPr sz="1200" spc="-5" dirty="0">
                <a:latin typeface="Carlito"/>
                <a:cs typeface="Carlito"/>
              </a:rPr>
              <a:t>your </a:t>
            </a:r>
            <a:r>
              <a:rPr sz="1200" dirty="0">
                <a:latin typeface="Carlito"/>
                <a:cs typeface="Carlito"/>
              </a:rPr>
              <a:t>Terminal</a:t>
            </a:r>
            <a:r>
              <a:rPr sz="1200" spc="20" dirty="0">
                <a:latin typeface="Carlito"/>
                <a:cs typeface="Carlito"/>
              </a:rPr>
              <a:t> </a:t>
            </a:r>
            <a:r>
              <a:rPr sz="1200" spc="-5" dirty="0">
                <a:latin typeface="Carlito"/>
                <a:cs typeface="Carlito"/>
              </a:rPr>
              <a:t>window:</a:t>
            </a:r>
            <a:endParaRPr sz="1200" dirty="0">
              <a:latin typeface="Carlito"/>
              <a:cs typeface="Carlito"/>
            </a:endParaRPr>
          </a:p>
        </p:txBody>
      </p:sp>
      <p:sp>
        <p:nvSpPr>
          <p:cNvPr id="8" name="object 8"/>
          <p:cNvSpPr txBox="1"/>
          <p:nvPr/>
        </p:nvSpPr>
        <p:spPr>
          <a:xfrm>
            <a:off x="499363" y="5711444"/>
            <a:ext cx="3792854" cy="574040"/>
          </a:xfrm>
          <a:prstGeom prst="rect">
            <a:avLst/>
          </a:prstGeom>
        </p:spPr>
        <p:txBody>
          <a:bodyPr vert="horz" wrap="square" lIns="0" tIns="12700" rIns="0" bIns="0" rtlCol="0">
            <a:spAutoFit/>
          </a:bodyPr>
          <a:lstStyle/>
          <a:p>
            <a:pPr marL="12700">
              <a:lnSpc>
                <a:spcPct val="100000"/>
              </a:lnSpc>
              <a:spcBef>
                <a:spcPts val="100"/>
              </a:spcBef>
            </a:pPr>
            <a:r>
              <a:rPr sz="1200" spc="-5" dirty="0">
                <a:latin typeface="Carlito"/>
                <a:cs typeface="Carlito"/>
              </a:rPr>
              <a:t>Type </a:t>
            </a:r>
            <a:r>
              <a:rPr sz="1200" b="1" dirty="0">
                <a:latin typeface="Carlito"/>
                <a:cs typeface="Carlito"/>
              </a:rPr>
              <a:t>yes </a:t>
            </a:r>
            <a:r>
              <a:rPr sz="1200" dirty="0">
                <a:latin typeface="Carlito"/>
                <a:cs typeface="Carlito"/>
              </a:rPr>
              <a:t>to </a:t>
            </a:r>
            <a:r>
              <a:rPr sz="1200" spc="-5" dirty="0">
                <a:latin typeface="Carlito"/>
                <a:cs typeface="Carlito"/>
              </a:rPr>
              <a:t>continue connecting.</a:t>
            </a:r>
            <a:endParaRPr sz="1200">
              <a:latin typeface="Carlito"/>
              <a:cs typeface="Carlito"/>
            </a:endParaRPr>
          </a:p>
          <a:p>
            <a:pPr>
              <a:lnSpc>
                <a:spcPct val="100000"/>
              </a:lnSpc>
              <a:spcBef>
                <a:spcPts val="35"/>
              </a:spcBef>
            </a:pPr>
            <a:endParaRPr sz="1150">
              <a:latin typeface="Carlito"/>
              <a:cs typeface="Carlito"/>
            </a:endParaRPr>
          </a:p>
          <a:p>
            <a:pPr marL="12700">
              <a:lnSpc>
                <a:spcPct val="100000"/>
              </a:lnSpc>
            </a:pPr>
            <a:r>
              <a:rPr sz="1200" spc="-5" dirty="0">
                <a:latin typeface="Carlito"/>
                <a:cs typeface="Carlito"/>
              </a:rPr>
              <a:t>You will </a:t>
            </a:r>
            <a:r>
              <a:rPr sz="1200" dirty="0">
                <a:latin typeface="Carlito"/>
                <a:cs typeface="Carlito"/>
              </a:rPr>
              <a:t>see the </a:t>
            </a:r>
            <a:r>
              <a:rPr sz="1200" spc="-5" dirty="0">
                <a:latin typeface="Carlito"/>
                <a:cs typeface="Carlito"/>
              </a:rPr>
              <a:t>following message </a:t>
            </a:r>
            <a:r>
              <a:rPr sz="1200" dirty="0">
                <a:latin typeface="Carlito"/>
                <a:cs typeface="Carlito"/>
              </a:rPr>
              <a:t>in </a:t>
            </a:r>
            <a:r>
              <a:rPr sz="1200" spc="-5" dirty="0">
                <a:latin typeface="Carlito"/>
                <a:cs typeface="Carlito"/>
              </a:rPr>
              <a:t>your </a:t>
            </a:r>
            <a:r>
              <a:rPr sz="1200" dirty="0">
                <a:latin typeface="Carlito"/>
                <a:cs typeface="Carlito"/>
              </a:rPr>
              <a:t>Terminal</a:t>
            </a:r>
            <a:r>
              <a:rPr sz="1200" spc="40" dirty="0">
                <a:latin typeface="Carlito"/>
                <a:cs typeface="Carlito"/>
              </a:rPr>
              <a:t> </a:t>
            </a:r>
            <a:r>
              <a:rPr sz="1200" spc="-5" dirty="0">
                <a:latin typeface="Carlito"/>
                <a:cs typeface="Carlito"/>
              </a:rPr>
              <a:t>window:</a:t>
            </a:r>
            <a:endParaRPr sz="1200">
              <a:latin typeface="Carlito"/>
              <a:cs typeface="Carlito"/>
            </a:endParaRPr>
          </a:p>
        </p:txBody>
      </p:sp>
      <p:graphicFrame>
        <p:nvGraphicFramePr>
          <p:cNvPr id="9" name="object 9"/>
          <p:cNvGraphicFramePr>
            <a:graphicFrameLocks noGrp="1"/>
          </p:cNvGraphicFramePr>
          <p:nvPr/>
        </p:nvGraphicFramePr>
        <p:xfrm>
          <a:off x="484631" y="6501384"/>
          <a:ext cx="6793864" cy="423672"/>
        </p:xfrm>
        <a:graphic>
          <a:graphicData uri="http://schemas.openxmlformats.org/drawingml/2006/table">
            <a:tbl>
              <a:tblPr firstRow="1" bandRow="1">
                <a:tableStyleId>{2D5ABB26-0587-4C30-8999-92F81FD0307C}</a:tableStyleId>
              </a:tblPr>
              <a:tblGrid>
                <a:gridCol w="316230">
                  <a:extLst>
                    <a:ext uri="{9D8B030D-6E8A-4147-A177-3AD203B41FA5}">
                      <a16:colId xmlns:a16="http://schemas.microsoft.com/office/drawing/2014/main" val="20000"/>
                    </a:ext>
                  </a:extLst>
                </a:gridCol>
                <a:gridCol w="419100">
                  <a:extLst>
                    <a:ext uri="{9D8B030D-6E8A-4147-A177-3AD203B41FA5}">
                      <a16:colId xmlns:a16="http://schemas.microsoft.com/office/drawing/2014/main" val="20001"/>
                    </a:ext>
                  </a:extLst>
                </a:gridCol>
                <a:gridCol w="251460">
                  <a:extLst>
                    <a:ext uri="{9D8B030D-6E8A-4147-A177-3AD203B41FA5}">
                      <a16:colId xmlns:a16="http://schemas.microsoft.com/office/drawing/2014/main" val="20002"/>
                    </a:ext>
                  </a:extLst>
                </a:gridCol>
                <a:gridCol w="502920">
                  <a:extLst>
                    <a:ext uri="{9D8B030D-6E8A-4147-A177-3AD203B41FA5}">
                      <a16:colId xmlns:a16="http://schemas.microsoft.com/office/drawing/2014/main" val="20003"/>
                    </a:ext>
                  </a:extLst>
                </a:gridCol>
                <a:gridCol w="754380">
                  <a:extLst>
                    <a:ext uri="{9D8B030D-6E8A-4147-A177-3AD203B41FA5}">
                      <a16:colId xmlns:a16="http://schemas.microsoft.com/office/drawing/2014/main" val="20004"/>
                    </a:ext>
                  </a:extLst>
                </a:gridCol>
                <a:gridCol w="3521075">
                  <a:extLst>
                    <a:ext uri="{9D8B030D-6E8A-4147-A177-3AD203B41FA5}">
                      <a16:colId xmlns:a16="http://schemas.microsoft.com/office/drawing/2014/main" val="20005"/>
                    </a:ext>
                  </a:extLst>
                </a:gridCol>
                <a:gridCol w="670560">
                  <a:extLst>
                    <a:ext uri="{9D8B030D-6E8A-4147-A177-3AD203B41FA5}">
                      <a16:colId xmlns:a16="http://schemas.microsoft.com/office/drawing/2014/main" val="20006"/>
                    </a:ext>
                  </a:extLst>
                </a:gridCol>
                <a:gridCol w="358139">
                  <a:extLst>
                    <a:ext uri="{9D8B030D-6E8A-4147-A177-3AD203B41FA5}">
                      <a16:colId xmlns:a16="http://schemas.microsoft.com/office/drawing/2014/main" val="20007"/>
                    </a:ext>
                  </a:extLst>
                </a:gridCol>
              </a:tblGrid>
              <a:tr h="211836">
                <a:tc gridSpan="2">
                  <a:txBody>
                    <a:bodyPr/>
                    <a:lstStyle/>
                    <a:p>
                      <a:pPr marL="22860">
                        <a:lnSpc>
                          <a:spcPct val="100000"/>
                        </a:lnSpc>
                        <a:spcBef>
                          <a:spcPts val="135"/>
                        </a:spcBef>
                      </a:pPr>
                      <a:r>
                        <a:rPr sz="1100" spc="-5" dirty="0">
                          <a:solidFill>
                            <a:srgbClr val="16191F"/>
                          </a:solidFill>
                          <a:latin typeface="Courier New"/>
                          <a:cs typeface="Courier New"/>
                        </a:rPr>
                        <a:t>Warning:</a:t>
                      </a:r>
                      <a:endParaRPr sz="1100">
                        <a:latin typeface="Courier New"/>
                        <a:cs typeface="Courier New"/>
                      </a:endParaRPr>
                    </a:p>
                  </a:txBody>
                  <a:tcPr marL="0" marR="0" marT="17145" marB="0">
                    <a:lnL w="9525">
                      <a:solidFill>
                        <a:srgbClr val="AAB7B8"/>
                      </a:solidFill>
                      <a:prstDash val="solid"/>
                    </a:lnL>
                    <a:lnT w="9525">
                      <a:solidFill>
                        <a:srgbClr val="AAB7B8"/>
                      </a:solidFill>
                      <a:prstDash val="solid"/>
                    </a:lnT>
                    <a:lnB w="53975">
                      <a:solidFill>
                        <a:srgbClr val="FFFFFF"/>
                      </a:solidFill>
                      <a:prstDash val="solid"/>
                    </a:lnB>
                    <a:solidFill>
                      <a:srgbClr val="F9F9F9"/>
                    </a:solidFill>
                  </a:tcPr>
                </a:tc>
                <a:tc hMerge="1">
                  <a:txBody>
                    <a:bodyPr/>
                    <a:lstStyle/>
                    <a:p>
                      <a:endParaRPr/>
                    </a:p>
                  </a:txBody>
                  <a:tcPr marL="0" marR="0" marT="0" marB="0"/>
                </a:tc>
                <a:tc gridSpan="3">
                  <a:txBody>
                    <a:bodyPr/>
                    <a:lstStyle/>
                    <a:p>
                      <a:pPr marL="41275">
                        <a:lnSpc>
                          <a:spcPct val="100000"/>
                        </a:lnSpc>
                        <a:spcBef>
                          <a:spcPts val="135"/>
                        </a:spcBef>
                      </a:pPr>
                      <a:r>
                        <a:rPr sz="1100" spc="-5" dirty="0">
                          <a:solidFill>
                            <a:srgbClr val="16191F"/>
                          </a:solidFill>
                          <a:latin typeface="Courier New"/>
                          <a:cs typeface="Courier New"/>
                        </a:rPr>
                        <a:t>Permanently</a:t>
                      </a:r>
                      <a:r>
                        <a:rPr sz="1100" spc="-45" dirty="0">
                          <a:solidFill>
                            <a:srgbClr val="16191F"/>
                          </a:solidFill>
                          <a:latin typeface="Courier New"/>
                          <a:cs typeface="Courier New"/>
                        </a:rPr>
                        <a:t> </a:t>
                      </a:r>
                      <a:r>
                        <a:rPr sz="1100" spc="-5" dirty="0">
                          <a:solidFill>
                            <a:srgbClr val="16191F"/>
                          </a:solidFill>
                          <a:latin typeface="Courier New"/>
                          <a:cs typeface="Courier New"/>
                        </a:rPr>
                        <a:t>added</a:t>
                      </a:r>
                      <a:endParaRPr sz="1100">
                        <a:latin typeface="Courier New"/>
                        <a:cs typeface="Courier New"/>
                      </a:endParaRPr>
                    </a:p>
                  </a:txBody>
                  <a:tcPr marL="0" marR="0" marT="17145" marB="0">
                    <a:lnT w="9525">
                      <a:solidFill>
                        <a:srgbClr val="AAB7B8"/>
                      </a:solidFill>
                      <a:prstDash val="solid"/>
                    </a:lnT>
                    <a:lnB w="53975">
                      <a:solidFill>
                        <a:srgbClr val="FFFFFF"/>
                      </a:solidFill>
                      <a:prstDash val="solid"/>
                    </a:lnB>
                    <a:solidFill>
                      <a:srgbClr val="F9F9F9"/>
                    </a:solidFill>
                  </a:tcPr>
                </a:tc>
                <a:tc hMerge="1">
                  <a:txBody>
                    <a:bodyPr/>
                    <a:lstStyle/>
                    <a:p>
                      <a:endParaRPr/>
                    </a:p>
                  </a:txBody>
                  <a:tcPr marL="0" marR="0" marT="0" marB="0"/>
                </a:tc>
                <a:tc hMerge="1">
                  <a:txBody>
                    <a:bodyPr/>
                    <a:lstStyle/>
                    <a:p>
                      <a:endParaRPr/>
                    </a:p>
                  </a:txBody>
                  <a:tcPr marL="0" marR="0" marT="0" marB="0"/>
                </a:tc>
                <a:tc>
                  <a:txBody>
                    <a:bodyPr/>
                    <a:lstStyle/>
                    <a:p>
                      <a:pPr marL="41275">
                        <a:lnSpc>
                          <a:spcPct val="100000"/>
                        </a:lnSpc>
                        <a:spcBef>
                          <a:spcPts val="135"/>
                        </a:spcBef>
                      </a:pPr>
                      <a:r>
                        <a:rPr sz="1100" spc="-5" dirty="0">
                          <a:solidFill>
                            <a:srgbClr val="16191F"/>
                          </a:solidFill>
                          <a:latin typeface="Courier New"/>
                          <a:cs typeface="Courier New"/>
                        </a:rPr>
                        <a:t>'ec2-xx-xx-xx-xx.compute-1.amazonaws.com'</a:t>
                      </a:r>
                      <a:endParaRPr sz="1100">
                        <a:latin typeface="Courier New"/>
                        <a:cs typeface="Courier New"/>
                      </a:endParaRPr>
                    </a:p>
                  </a:txBody>
                  <a:tcPr marL="0" marR="0" marT="17145" marB="0">
                    <a:lnT w="9525">
                      <a:solidFill>
                        <a:srgbClr val="AAB7B8"/>
                      </a:solidFill>
                      <a:prstDash val="solid"/>
                    </a:lnT>
                    <a:lnB w="53975">
                      <a:solidFill>
                        <a:srgbClr val="FFFFFF"/>
                      </a:solidFill>
                      <a:prstDash val="solid"/>
                    </a:lnB>
                    <a:solidFill>
                      <a:srgbClr val="F9F9F9"/>
                    </a:solidFill>
                  </a:tcPr>
                </a:tc>
                <a:tc>
                  <a:txBody>
                    <a:bodyPr/>
                    <a:lstStyle/>
                    <a:p>
                      <a:pPr marL="41275">
                        <a:lnSpc>
                          <a:spcPct val="100000"/>
                        </a:lnSpc>
                        <a:spcBef>
                          <a:spcPts val="135"/>
                        </a:spcBef>
                      </a:pPr>
                      <a:r>
                        <a:rPr sz="1100" spc="-5" dirty="0">
                          <a:solidFill>
                            <a:srgbClr val="16191F"/>
                          </a:solidFill>
                          <a:latin typeface="Courier New"/>
                          <a:cs typeface="Courier New"/>
                        </a:rPr>
                        <a:t>(ECDSA)</a:t>
                      </a:r>
                      <a:endParaRPr sz="1100">
                        <a:latin typeface="Courier New"/>
                        <a:cs typeface="Courier New"/>
                      </a:endParaRPr>
                    </a:p>
                  </a:txBody>
                  <a:tcPr marL="0" marR="0" marT="17145" marB="0">
                    <a:lnT w="9525">
                      <a:solidFill>
                        <a:srgbClr val="AAB7B8"/>
                      </a:solidFill>
                      <a:prstDash val="solid"/>
                    </a:lnT>
                    <a:lnB w="53975">
                      <a:solidFill>
                        <a:srgbClr val="FFFFFF"/>
                      </a:solidFill>
                      <a:prstDash val="solid"/>
                    </a:lnB>
                    <a:solidFill>
                      <a:srgbClr val="F9F9F9"/>
                    </a:solidFill>
                  </a:tcPr>
                </a:tc>
                <a:tc>
                  <a:txBody>
                    <a:bodyPr/>
                    <a:lstStyle/>
                    <a:p>
                      <a:pPr marL="41275">
                        <a:lnSpc>
                          <a:spcPct val="100000"/>
                        </a:lnSpc>
                        <a:spcBef>
                          <a:spcPts val="135"/>
                        </a:spcBef>
                      </a:pPr>
                      <a:r>
                        <a:rPr sz="1100" spc="-5" dirty="0">
                          <a:solidFill>
                            <a:srgbClr val="16191F"/>
                          </a:solidFill>
                          <a:latin typeface="Courier New"/>
                          <a:cs typeface="Courier New"/>
                        </a:rPr>
                        <a:t>to</a:t>
                      </a:r>
                      <a:endParaRPr sz="1100">
                        <a:latin typeface="Courier New"/>
                        <a:cs typeface="Courier New"/>
                      </a:endParaRPr>
                    </a:p>
                  </a:txBody>
                  <a:tcPr marL="0" marR="0" marT="17145" marB="0">
                    <a:lnR w="9525">
                      <a:solidFill>
                        <a:srgbClr val="AAB7B8"/>
                      </a:solidFill>
                      <a:prstDash val="solid"/>
                    </a:lnR>
                    <a:lnT w="9525">
                      <a:solidFill>
                        <a:srgbClr val="AAB7B8"/>
                      </a:solidFill>
                      <a:prstDash val="solid"/>
                    </a:lnT>
                    <a:lnB w="53975">
                      <a:solidFill>
                        <a:srgbClr val="FFFFFF"/>
                      </a:solidFill>
                      <a:prstDash val="solid"/>
                    </a:lnB>
                    <a:solidFill>
                      <a:srgbClr val="F9F9F9"/>
                    </a:solidFill>
                  </a:tcPr>
                </a:tc>
                <a:extLst>
                  <a:ext uri="{0D108BD9-81ED-4DB2-BD59-A6C34878D82A}">
                    <a16:rowId xmlns:a16="http://schemas.microsoft.com/office/drawing/2014/main" val="10000"/>
                  </a:ext>
                </a:extLst>
              </a:tr>
              <a:tr h="211836">
                <a:tc>
                  <a:txBody>
                    <a:bodyPr/>
                    <a:lstStyle/>
                    <a:p>
                      <a:pPr marL="22860">
                        <a:lnSpc>
                          <a:spcPts val="1300"/>
                        </a:lnSpc>
                        <a:spcBef>
                          <a:spcPts val="265"/>
                        </a:spcBef>
                      </a:pPr>
                      <a:r>
                        <a:rPr sz="1100" spc="-5" dirty="0">
                          <a:solidFill>
                            <a:srgbClr val="16191F"/>
                          </a:solidFill>
                          <a:latin typeface="Courier New"/>
                          <a:cs typeface="Courier New"/>
                        </a:rPr>
                        <a:t>the</a:t>
                      </a:r>
                      <a:endParaRPr sz="1100">
                        <a:latin typeface="Courier New"/>
                        <a:cs typeface="Courier New"/>
                      </a:endParaRPr>
                    </a:p>
                  </a:txBody>
                  <a:tcPr marL="0" marR="0" marT="33655" marB="0">
                    <a:lnL w="9525">
                      <a:solidFill>
                        <a:srgbClr val="AAB7B8"/>
                      </a:solidFill>
                      <a:prstDash val="solid"/>
                    </a:lnL>
                    <a:lnT w="53975">
                      <a:solidFill>
                        <a:srgbClr val="FFFFFF"/>
                      </a:solidFill>
                      <a:prstDash val="solid"/>
                    </a:lnT>
                    <a:lnB w="9525">
                      <a:solidFill>
                        <a:srgbClr val="AAB7B8"/>
                      </a:solidFill>
                      <a:prstDash val="solid"/>
                    </a:lnB>
                    <a:solidFill>
                      <a:srgbClr val="F9F9F9"/>
                    </a:solidFill>
                  </a:tcPr>
                </a:tc>
                <a:tc>
                  <a:txBody>
                    <a:bodyPr/>
                    <a:lstStyle/>
                    <a:p>
                      <a:pPr marL="41275">
                        <a:lnSpc>
                          <a:spcPts val="1300"/>
                        </a:lnSpc>
                        <a:spcBef>
                          <a:spcPts val="265"/>
                        </a:spcBef>
                      </a:pPr>
                      <a:r>
                        <a:rPr sz="1100" spc="-5" dirty="0">
                          <a:solidFill>
                            <a:srgbClr val="16191F"/>
                          </a:solidFill>
                          <a:latin typeface="Courier New"/>
                          <a:cs typeface="Courier New"/>
                        </a:rPr>
                        <a:t>list</a:t>
                      </a:r>
                      <a:endParaRPr sz="1100">
                        <a:latin typeface="Courier New"/>
                        <a:cs typeface="Courier New"/>
                      </a:endParaRPr>
                    </a:p>
                  </a:txBody>
                  <a:tcPr marL="0" marR="0" marT="33655" marB="0">
                    <a:lnT w="53975">
                      <a:solidFill>
                        <a:srgbClr val="FFFFFF"/>
                      </a:solidFill>
                      <a:prstDash val="solid"/>
                    </a:lnT>
                    <a:lnB w="9525">
                      <a:solidFill>
                        <a:srgbClr val="AAB7B8"/>
                      </a:solidFill>
                      <a:prstDash val="solid"/>
                    </a:lnB>
                    <a:solidFill>
                      <a:srgbClr val="F9F9F9"/>
                    </a:solidFill>
                  </a:tcPr>
                </a:tc>
                <a:tc>
                  <a:txBody>
                    <a:bodyPr/>
                    <a:lstStyle/>
                    <a:p>
                      <a:pPr marL="41275">
                        <a:lnSpc>
                          <a:spcPts val="1300"/>
                        </a:lnSpc>
                        <a:spcBef>
                          <a:spcPts val="265"/>
                        </a:spcBef>
                      </a:pPr>
                      <a:r>
                        <a:rPr sz="1100" spc="-5" dirty="0">
                          <a:solidFill>
                            <a:srgbClr val="16191F"/>
                          </a:solidFill>
                          <a:latin typeface="Courier New"/>
                          <a:cs typeface="Courier New"/>
                        </a:rPr>
                        <a:t>of</a:t>
                      </a:r>
                      <a:endParaRPr sz="1100">
                        <a:latin typeface="Courier New"/>
                        <a:cs typeface="Courier New"/>
                      </a:endParaRPr>
                    </a:p>
                  </a:txBody>
                  <a:tcPr marL="0" marR="0" marT="33655" marB="0">
                    <a:lnT w="53975">
                      <a:solidFill>
                        <a:srgbClr val="FFFFFF"/>
                      </a:solidFill>
                      <a:prstDash val="solid"/>
                    </a:lnT>
                    <a:lnB w="9525">
                      <a:solidFill>
                        <a:srgbClr val="AAB7B8"/>
                      </a:solidFill>
                      <a:prstDash val="solid"/>
                    </a:lnB>
                    <a:solidFill>
                      <a:srgbClr val="F9F9F9"/>
                    </a:solidFill>
                  </a:tcPr>
                </a:tc>
                <a:tc>
                  <a:txBody>
                    <a:bodyPr/>
                    <a:lstStyle/>
                    <a:p>
                      <a:pPr marL="41275">
                        <a:lnSpc>
                          <a:spcPts val="1300"/>
                        </a:lnSpc>
                        <a:spcBef>
                          <a:spcPts val="265"/>
                        </a:spcBef>
                      </a:pPr>
                      <a:r>
                        <a:rPr sz="1100" spc="-5" dirty="0">
                          <a:solidFill>
                            <a:srgbClr val="16191F"/>
                          </a:solidFill>
                          <a:latin typeface="Courier New"/>
                          <a:cs typeface="Courier New"/>
                        </a:rPr>
                        <a:t>known</a:t>
                      </a:r>
                      <a:endParaRPr sz="1100">
                        <a:latin typeface="Courier New"/>
                        <a:cs typeface="Courier New"/>
                      </a:endParaRPr>
                    </a:p>
                  </a:txBody>
                  <a:tcPr marL="0" marR="0" marT="33655" marB="0">
                    <a:lnT w="53975">
                      <a:solidFill>
                        <a:srgbClr val="FFFFFF"/>
                      </a:solidFill>
                      <a:prstDash val="solid"/>
                    </a:lnT>
                    <a:lnB w="9525">
                      <a:solidFill>
                        <a:srgbClr val="AAB7B8"/>
                      </a:solidFill>
                      <a:prstDash val="solid"/>
                    </a:lnB>
                    <a:solidFill>
                      <a:srgbClr val="F9F9F9"/>
                    </a:solidFill>
                  </a:tcPr>
                </a:tc>
                <a:tc gridSpan="4">
                  <a:txBody>
                    <a:bodyPr/>
                    <a:lstStyle/>
                    <a:p>
                      <a:pPr marL="41275">
                        <a:lnSpc>
                          <a:spcPts val="1300"/>
                        </a:lnSpc>
                        <a:spcBef>
                          <a:spcPts val="265"/>
                        </a:spcBef>
                      </a:pPr>
                      <a:r>
                        <a:rPr sz="1100" spc="-5" dirty="0">
                          <a:solidFill>
                            <a:srgbClr val="16191F"/>
                          </a:solidFill>
                          <a:latin typeface="Courier New"/>
                          <a:cs typeface="Courier New"/>
                        </a:rPr>
                        <a:t>hosts.</a:t>
                      </a:r>
                      <a:endParaRPr sz="1100">
                        <a:latin typeface="Courier New"/>
                        <a:cs typeface="Courier New"/>
                      </a:endParaRPr>
                    </a:p>
                  </a:txBody>
                  <a:tcPr marL="0" marR="0" marT="33655" marB="0">
                    <a:lnR w="9525">
                      <a:solidFill>
                        <a:srgbClr val="AAB7B8"/>
                      </a:solidFill>
                      <a:prstDash val="solid"/>
                    </a:lnR>
                    <a:lnT w="53975">
                      <a:solidFill>
                        <a:srgbClr val="FFFFFF"/>
                      </a:solidFill>
                      <a:prstDash val="solid"/>
                    </a:lnT>
                    <a:lnB w="9525">
                      <a:solidFill>
                        <a:srgbClr val="AAB7B8"/>
                      </a:solidFill>
                      <a:prstDash val="solid"/>
                    </a:lnB>
                    <a:solidFill>
                      <a:srgbClr val="F9F9F9"/>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bl>
          </a:graphicData>
        </a:graphic>
      </p:graphicFrame>
      <p:sp>
        <p:nvSpPr>
          <p:cNvPr id="10" name="object 10"/>
          <p:cNvSpPr txBox="1"/>
          <p:nvPr/>
        </p:nvSpPr>
        <p:spPr>
          <a:xfrm>
            <a:off x="499363" y="7095235"/>
            <a:ext cx="6461125" cy="934085"/>
          </a:xfrm>
          <a:prstGeom prst="rect">
            <a:avLst/>
          </a:prstGeom>
        </p:spPr>
        <p:txBody>
          <a:bodyPr vert="horz" wrap="square" lIns="0" tIns="12700" rIns="0" bIns="0" rtlCol="0">
            <a:spAutoFit/>
          </a:bodyPr>
          <a:lstStyle/>
          <a:p>
            <a:pPr marL="12700">
              <a:lnSpc>
                <a:spcPct val="100000"/>
              </a:lnSpc>
              <a:spcBef>
                <a:spcPts val="100"/>
              </a:spcBef>
            </a:pPr>
            <a:r>
              <a:rPr sz="1200" spc="-5" dirty="0">
                <a:latin typeface="Carlito"/>
                <a:cs typeface="Carlito"/>
              </a:rPr>
              <a:t>After connecting type</a:t>
            </a:r>
            <a:r>
              <a:rPr sz="1200" dirty="0">
                <a:latin typeface="Carlito"/>
                <a:cs typeface="Carlito"/>
              </a:rPr>
              <a:t> </a:t>
            </a:r>
            <a:r>
              <a:rPr sz="1200" b="1" dirty="0">
                <a:latin typeface="Carlito"/>
                <a:cs typeface="Carlito"/>
              </a:rPr>
              <a:t>pwd</a:t>
            </a:r>
            <a:endParaRPr sz="1200">
              <a:latin typeface="Carlito"/>
              <a:cs typeface="Carlito"/>
            </a:endParaRPr>
          </a:p>
          <a:p>
            <a:pPr>
              <a:lnSpc>
                <a:spcPct val="100000"/>
              </a:lnSpc>
              <a:spcBef>
                <a:spcPts val="10"/>
              </a:spcBef>
            </a:pPr>
            <a:endParaRPr sz="1150">
              <a:latin typeface="Carlito"/>
              <a:cs typeface="Carlito"/>
            </a:endParaRPr>
          </a:p>
          <a:p>
            <a:pPr marL="12700">
              <a:lnSpc>
                <a:spcPct val="100000"/>
              </a:lnSpc>
            </a:pPr>
            <a:r>
              <a:rPr sz="1200" dirty="0">
                <a:latin typeface="Carlito"/>
                <a:cs typeface="Carlito"/>
              </a:rPr>
              <a:t>If </a:t>
            </a:r>
            <a:r>
              <a:rPr sz="1200" spc="-5" dirty="0">
                <a:latin typeface="Carlito"/>
                <a:cs typeface="Carlito"/>
              </a:rPr>
              <a:t>successful, you should </a:t>
            </a:r>
            <a:r>
              <a:rPr sz="1200" dirty="0">
                <a:latin typeface="Carlito"/>
                <a:cs typeface="Carlito"/>
              </a:rPr>
              <a:t>see the </a:t>
            </a:r>
            <a:r>
              <a:rPr sz="1200" spc="-5" dirty="0">
                <a:latin typeface="Carlito"/>
                <a:cs typeface="Carlito"/>
              </a:rPr>
              <a:t>/</a:t>
            </a:r>
            <a:r>
              <a:rPr sz="1200" b="1" spc="-5" dirty="0">
                <a:latin typeface="Carlito"/>
                <a:cs typeface="Carlito"/>
              </a:rPr>
              <a:t>home/ec2-user</a:t>
            </a:r>
            <a:r>
              <a:rPr sz="1200" b="1" spc="10" dirty="0">
                <a:latin typeface="Carlito"/>
                <a:cs typeface="Carlito"/>
              </a:rPr>
              <a:t> </a:t>
            </a:r>
            <a:r>
              <a:rPr sz="1200" dirty="0">
                <a:latin typeface="Carlito"/>
                <a:cs typeface="Carlito"/>
              </a:rPr>
              <a:t>directory.</a:t>
            </a:r>
            <a:endParaRPr sz="1200">
              <a:latin typeface="Carlito"/>
              <a:cs typeface="Carlito"/>
            </a:endParaRPr>
          </a:p>
          <a:p>
            <a:pPr>
              <a:lnSpc>
                <a:spcPct val="100000"/>
              </a:lnSpc>
              <a:spcBef>
                <a:spcPts val="10"/>
              </a:spcBef>
            </a:pPr>
            <a:endParaRPr sz="1150">
              <a:latin typeface="Carlito"/>
              <a:cs typeface="Carlito"/>
            </a:endParaRPr>
          </a:p>
          <a:p>
            <a:pPr marL="241300">
              <a:lnSpc>
                <a:spcPct val="100000"/>
              </a:lnSpc>
              <a:spcBef>
                <a:spcPts val="5"/>
              </a:spcBef>
            </a:pPr>
            <a:r>
              <a:rPr sz="1200" spc="-5" dirty="0">
                <a:latin typeface="Carlito"/>
                <a:cs typeface="Carlito"/>
              </a:rPr>
              <a:t>Congratulations! You have </a:t>
            </a:r>
            <a:r>
              <a:rPr sz="1200" dirty="0">
                <a:latin typeface="Carlito"/>
                <a:cs typeface="Carlito"/>
              </a:rPr>
              <a:t>successfully </a:t>
            </a:r>
            <a:r>
              <a:rPr sz="1200" spc="-5" dirty="0">
                <a:latin typeface="Carlito"/>
                <a:cs typeface="Carlito"/>
              </a:rPr>
              <a:t>connected </a:t>
            </a:r>
            <a:r>
              <a:rPr sz="1200" dirty="0">
                <a:latin typeface="Carlito"/>
                <a:cs typeface="Carlito"/>
              </a:rPr>
              <a:t>to </a:t>
            </a:r>
            <a:r>
              <a:rPr sz="1200" spc="-5" dirty="0">
                <a:latin typeface="Carlito"/>
                <a:cs typeface="Carlito"/>
              </a:rPr>
              <a:t>your </a:t>
            </a:r>
            <a:r>
              <a:rPr sz="1200" dirty="0">
                <a:latin typeface="Carlito"/>
                <a:cs typeface="Carlito"/>
              </a:rPr>
              <a:t>SSH </a:t>
            </a:r>
            <a:r>
              <a:rPr sz="1200" spc="-5" dirty="0">
                <a:latin typeface="Carlito"/>
                <a:cs typeface="Carlito"/>
              </a:rPr>
              <a:t>Practice </a:t>
            </a:r>
            <a:r>
              <a:rPr sz="1200" dirty="0">
                <a:latin typeface="Carlito"/>
                <a:cs typeface="Carlito"/>
              </a:rPr>
              <a:t>Server via the </a:t>
            </a:r>
            <a:r>
              <a:rPr sz="1200" spc="-5" dirty="0">
                <a:latin typeface="Carlito"/>
                <a:cs typeface="Carlito"/>
              </a:rPr>
              <a:t>command</a:t>
            </a:r>
            <a:r>
              <a:rPr sz="1200" spc="125" dirty="0">
                <a:latin typeface="Carlito"/>
                <a:cs typeface="Carlito"/>
              </a:rPr>
              <a:t> </a:t>
            </a:r>
            <a:r>
              <a:rPr sz="1200" dirty="0">
                <a:latin typeface="Carlito"/>
                <a:cs typeface="Carlito"/>
              </a:rPr>
              <a:t>line.</a:t>
            </a:r>
            <a:endParaRPr sz="1200">
              <a:latin typeface="Carlito"/>
              <a:cs typeface="Carlito"/>
            </a:endParaRPr>
          </a:p>
        </p:txBody>
      </p:sp>
      <p:sp>
        <p:nvSpPr>
          <p:cNvPr id="11" name="object 11"/>
          <p:cNvSpPr txBox="1"/>
          <p:nvPr/>
        </p:nvSpPr>
        <p:spPr>
          <a:xfrm>
            <a:off x="487680" y="4578096"/>
            <a:ext cx="6510655" cy="167640"/>
          </a:xfrm>
          <a:prstGeom prst="rect">
            <a:avLst/>
          </a:prstGeom>
          <a:solidFill>
            <a:srgbClr val="F9F9F9"/>
          </a:solidFill>
        </p:spPr>
        <p:txBody>
          <a:bodyPr vert="horz" wrap="square" lIns="0" tIns="10160" rIns="0" bIns="0" rtlCol="0">
            <a:spAutoFit/>
          </a:bodyPr>
          <a:lstStyle/>
          <a:p>
            <a:pPr marL="17780">
              <a:lnSpc>
                <a:spcPct val="100000"/>
              </a:lnSpc>
              <a:spcBef>
                <a:spcPts val="80"/>
              </a:spcBef>
            </a:pPr>
            <a:r>
              <a:rPr sz="1000" dirty="0">
                <a:solidFill>
                  <a:srgbClr val="16191F"/>
                </a:solidFill>
                <a:latin typeface="Courier New"/>
                <a:cs typeface="Courier New"/>
              </a:rPr>
              <a:t>The authenticity of host </a:t>
            </a:r>
            <a:r>
              <a:rPr sz="1000" spc="-5" dirty="0">
                <a:solidFill>
                  <a:srgbClr val="16191F"/>
                </a:solidFill>
                <a:latin typeface="Courier New"/>
                <a:cs typeface="Courier New"/>
              </a:rPr>
              <a:t>'ec2-xx-xx-xx-xx.compute-1.amazonaws.com</a:t>
            </a:r>
            <a:r>
              <a:rPr sz="1000" spc="70" dirty="0">
                <a:solidFill>
                  <a:srgbClr val="16191F"/>
                </a:solidFill>
                <a:latin typeface="Courier New"/>
                <a:cs typeface="Courier New"/>
              </a:rPr>
              <a:t> </a:t>
            </a:r>
            <a:r>
              <a:rPr sz="1000" spc="-5" dirty="0">
                <a:solidFill>
                  <a:srgbClr val="16191F"/>
                </a:solidFill>
                <a:latin typeface="Courier New"/>
                <a:cs typeface="Courier New"/>
              </a:rPr>
              <a:t>(198-51-100-1)'</a:t>
            </a:r>
            <a:endParaRPr sz="1000">
              <a:latin typeface="Courier New"/>
              <a:cs typeface="Courier New"/>
            </a:endParaRPr>
          </a:p>
        </p:txBody>
      </p:sp>
      <p:sp>
        <p:nvSpPr>
          <p:cNvPr id="12" name="object 12"/>
          <p:cNvSpPr/>
          <p:nvPr/>
        </p:nvSpPr>
        <p:spPr>
          <a:xfrm>
            <a:off x="487680" y="4568952"/>
            <a:ext cx="6510655" cy="9525"/>
          </a:xfrm>
          <a:custGeom>
            <a:avLst/>
            <a:gdLst/>
            <a:ahLst/>
            <a:cxnLst/>
            <a:rect l="l" t="t" r="r" b="b"/>
            <a:pathLst>
              <a:path w="6510655" h="9525">
                <a:moveTo>
                  <a:pt x="6510528" y="0"/>
                </a:moveTo>
                <a:lnTo>
                  <a:pt x="0" y="0"/>
                </a:lnTo>
                <a:lnTo>
                  <a:pt x="0" y="9144"/>
                </a:lnTo>
                <a:lnTo>
                  <a:pt x="6510528" y="9144"/>
                </a:lnTo>
                <a:lnTo>
                  <a:pt x="6510528" y="0"/>
                </a:lnTo>
                <a:close/>
              </a:path>
            </a:pathLst>
          </a:custGeom>
          <a:solidFill>
            <a:srgbClr val="AAB7B8"/>
          </a:solidFill>
        </p:spPr>
        <p:txBody>
          <a:bodyPr wrap="square" lIns="0" tIns="0" rIns="0" bIns="0" rtlCol="0"/>
          <a:lstStyle/>
          <a:p>
            <a:endParaRPr/>
          </a:p>
        </p:txBody>
      </p:sp>
      <p:sp>
        <p:nvSpPr>
          <p:cNvPr id="13" name="object 13"/>
          <p:cNvSpPr txBox="1"/>
          <p:nvPr/>
        </p:nvSpPr>
        <p:spPr>
          <a:xfrm>
            <a:off x="487680" y="4803647"/>
            <a:ext cx="6510655" cy="628015"/>
          </a:xfrm>
          <a:prstGeom prst="rect">
            <a:avLst/>
          </a:prstGeom>
          <a:solidFill>
            <a:srgbClr val="F9F9F9"/>
          </a:solidFill>
        </p:spPr>
        <p:txBody>
          <a:bodyPr vert="horz" wrap="square" lIns="0" tIns="12700" rIns="0" bIns="0" rtlCol="0">
            <a:spAutoFit/>
          </a:bodyPr>
          <a:lstStyle/>
          <a:p>
            <a:pPr marL="17780">
              <a:lnSpc>
                <a:spcPct val="100000"/>
              </a:lnSpc>
              <a:spcBef>
                <a:spcPts val="100"/>
              </a:spcBef>
            </a:pPr>
            <a:r>
              <a:rPr sz="1000" dirty="0">
                <a:solidFill>
                  <a:srgbClr val="16191F"/>
                </a:solidFill>
                <a:latin typeface="Courier New"/>
                <a:cs typeface="Courier New"/>
              </a:rPr>
              <a:t>can't be</a:t>
            </a:r>
            <a:r>
              <a:rPr sz="1000" spc="-15" dirty="0">
                <a:solidFill>
                  <a:srgbClr val="16191F"/>
                </a:solidFill>
                <a:latin typeface="Courier New"/>
                <a:cs typeface="Courier New"/>
              </a:rPr>
              <a:t> </a:t>
            </a:r>
            <a:r>
              <a:rPr sz="1000" spc="-5" dirty="0">
                <a:solidFill>
                  <a:srgbClr val="16191F"/>
                </a:solidFill>
                <a:latin typeface="Courier New"/>
                <a:cs typeface="Courier New"/>
              </a:rPr>
              <a:t>established.</a:t>
            </a:r>
            <a:endParaRPr sz="1000">
              <a:latin typeface="Courier New"/>
              <a:cs typeface="Courier New"/>
            </a:endParaRPr>
          </a:p>
          <a:p>
            <a:pPr marL="17780" marR="1226185">
              <a:lnSpc>
                <a:spcPct val="150000"/>
              </a:lnSpc>
            </a:pPr>
            <a:r>
              <a:rPr sz="1000" dirty="0">
                <a:solidFill>
                  <a:srgbClr val="16191F"/>
                </a:solidFill>
                <a:latin typeface="Courier New"/>
                <a:cs typeface="Courier New"/>
              </a:rPr>
              <a:t>ECDSA key fingerprint is </a:t>
            </a:r>
            <a:r>
              <a:rPr sz="1000" spc="-5" dirty="0">
                <a:solidFill>
                  <a:srgbClr val="16191F"/>
                </a:solidFill>
                <a:latin typeface="Courier New"/>
                <a:cs typeface="Courier New"/>
              </a:rPr>
              <a:t>l4UB/neBad9tvkgJf1QZWxheQmR59WgrgzEimCG6kZY.  </a:t>
            </a:r>
            <a:r>
              <a:rPr sz="1000" dirty="0">
                <a:solidFill>
                  <a:srgbClr val="16191F"/>
                </a:solidFill>
                <a:latin typeface="Courier New"/>
                <a:cs typeface="Courier New"/>
              </a:rPr>
              <a:t>Are you sure you want to continue connecting</a:t>
            </a:r>
            <a:r>
              <a:rPr sz="1000" spc="-50" dirty="0">
                <a:solidFill>
                  <a:srgbClr val="16191F"/>
                </a:solidFill>
                <a:latin typeface="Courier New"/>
                <a:cs typeface="Courier New"/>
              </a:rPr>
              <a:t> </a:t>
            </a:r>
            <a:r>
              <a:rPr sz="1000" spc="-5" dirty="0">
                <a:solidFill>
                  <a:srgbClr val="16191F"/>
                </a:solidFill>
                <a:latin typeface="Courier New"/>
                <a:cs typeface="Courier New"/>
              </a:rPr>
              <a:t>(yes/no)?</a:t>
            </a:r>
            <a:endParaRPr sz="1000">
              <a:latin typeface="Courier New"/>
              <a:cs typeface="Courier New"/>
            </a:endParaRPr>
          </a:p>
        </p:txBody>
      </p:sp>
      <p:sp>
        <p:nvSpPr>
          <p:cNvPr id="14" name="object 14"/>
          <p:cNvSpPr/>
          <p:nvPr/>
        </p:nvSpPr>
        <p:spPr>
          <a:xfrm>
            <a:off x="478536" y="4568951"/>
            <a:ext cx="6529070" cy="871855"/>
          </a:xfrm>
          <a:custGeom>
            <a:avLst/>
            <a:gdLst/>
            <a:ahLst/>
            <a:cxnLst/>
            <a:rect l="l" t="t" r="r" b="b"/>
            <a:pathLst>
              <a:path w="6529070" h="871854">
                <a:moveTo>
                  <a:pt x="6528816" y="0"/>
                </a:moveTo>
                <a:lnTo>
                  <a:pt x="6519672" y="0"/>
                </a:lnTo>
                <a:lnTo>
                  <a:pt x="6519672" y="862584"/>
                </a:lnTo>
                <a:lnTo>
                  <a:pt x="9144" y="862584"/>
                </a:lnTo>
                <a:lnTo>
                  <a:pt x="9144" y="0"/>
                </a:lnTo>
                <a:lnTo>
                  <a:pt x="0" y="0"/>
                </a:lnTo>
                <a:lnTo>
                  <a:pt x="0" y="871728"/>
                </a:lnTo>
                <a:lnTo>
                  <a:pt x="9144" y="871728"/>
                </a:lnTo>
                <a:lnTo>
                  <a:pt x="6519672" y="871728"/>
                </a:lnTo>
                <a:lnTo>
                  <a:pt x="6528816" y="871728"/>
                </a:lnTo>
                <a:lnTo>
                  <a:pt x="6528816" y="0"/>
                </a:lnTo>
                <a:close/>
              </a:path>
            </a:pathLst>
          </a:custGeom>
          <a:solidFill>
            <a:srgbClr val="AAB7B8"/>
          </a:solidFill>
        </p:spPr>
        <p:txBody>
          <a:bodyPr wrap="square" lIns="0" tIns="0" rIns="0" bIns="0" rtlCol="0"/>
          <a:lstStyle/>
          <a:p>
            <a:endParaRPr/>
          </a:p>
        </p:txBody>
      </p:sp>
      <p:sp>
        <p:nvSpPr>
          <p:cNvPr id="16" name="object 17">
            <a:extLst>
              <a:ext uri="{FF2B5EF4-FFF2-40B4-BE49-F238E27FC236}">
                <a16:creationId xmlns:a16="http://schemas.microsoft.com/office/drawing/2014/main" id="{D91CD06E-0A10-5B40-8EFC-BE20DB0EED05}"/>
              </a:ext>
            </a:extLst>
          </p:cNvPr>
          <p:cNvSpPr txBox="1">
            <a:spLocks noGrp="1"/>
          </p:cNvSpPr>
          <p:nvPr>
            <p:ph type="sldNum" sz="quarter" idx="7"/>
          </p:nvPr>
        </p:nvSpPr>
        <p:spPr>
          <a:xfrm>
            <a:off x="855149" y="9378939"/>
            <a:ext cx="5718173" cy="536044"/>
          </a:xfrm>
          <a:prstGeom prst="rect">
            <a:avLst/>
          </a:prstGeom>
        </p:spPr>
        <p:txBody>
          <a:bodyPr vert="horz" wrap="square" lIns="0" tIns="5080" rIns="0" bIns="0" rtlCol="0">
            <a:spAutoFit/>
          </a:bodyPr>
          <a:lstStyle/>
          <a:p>
            <a:pPr algn="ctr">
              <a:lnSpc>
                <a:spcPct val="100000"/>
              </a:lnSpc>
              <a:spcBef>
                <a:spcPts val="40"/>
              </a:spcBef>
            </a:pPr>
            <a:r>
              <a:rPr spc="-5" dirty="0"/>
              <a:t>Academic </a:t>
            </a:r>
            <a:r>
              <a:rPr dirty="0"/>
              <a:t>Gateway to </a:t>
            </a:r>
            <a:r>
              <a:rPr spc="-5" dirty="0"/>
              <a:t>the </a:t>
            </a:r>
            <a:r>
              <a:rPr dirty="0"/>
              <a:t>Hearts </a:t>
            </a:r>
            <a:r>
              <a:rPr spc="-5" dirty="0"/>
              <a:t>and Minds of the </a:t>
            </a:r>
            <a:r>
              <a:rPr dirty="0"/>
              <a:t>Next </a:t>
            </a:r>
            <a:r>
              <a:rPr spc="-5" dirty="0"/>
              <a:t>Generation of </a:t>
            </a:r>
            <a:r>
              <a:rPr dirty="0"/>
              <a:t>IT</a:t>
            </a:r>
            <a:r>
              <a:rPr spc="90" dirty="0"/>
              <a:t> </a:t>
            </a:r>
            <a:r>
              <a:rPr spc="-5" dirty="0"/>
              <a:t>Professionals</a:t>
            </a:r>
          </a:p>
          <a:p>
            <a:pPr marL="277495">
              <a:lnSpc>
                <a:spcPts val="1250"/>
              </a:lnSpc>
              <a:spcBef>
                <a:spcPts val="30"/>
              </a:spcBef>
            </a:pPr>
            <a:r>
              <a:rPr sz="1050" b="0" i="0" spc="65" dirty="0">
                <a:solidFill>
                  <a:srgbClr val="333333"/>
                </a:solidFill>
                <a:latin typeface="Trebuchet MS"/>
                <a:cs typeface="Trebuchet MS"/>
              </a:rPr>
              <a:t>©</a:t>
            </a:r>
            <a:r>
              <a:rPr sz="1050" b="0" i="0" spc="-50" dirty="0">
                <a:solidFill>
                  <a:srgbClr val="333333"/>
                </a:solidFill>
                <a:latin typeface="Trebuchet MS"/>
                <a:cs typeface="Trebuchet MS"/>
              </a:rPr>
              <a:t> </a:t>
            </a:r>
            <a:r>
              <a:rPr sz="1050" b="0" i="0" spc="25" dirty="0">
                <a:solidFill>
                  <a:srgbClr val="333333"/>
                </a:solidFill>
                <a:latin typeface="Trebuchet MS"/>
                <a:cs typeface="Trebuchet MS"/>
              </a:rPr>
              <a:t>2020,</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Amazon</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Web</a:t>
            </a:r>
            <a:r>
              <a:rPr sz="1050" b="0" i="0" spc="-40" dirty="0">
                <a:solidFill>
                  <a:srgbClr val="333333"/>
                </a:solidFill>
                <a:latin typeface="Trebuchet MS"/>
                <a:cs typeface="Trebuchet MS"/>
              </a:rPr>
              <a:t> </a:t>
            </a:r>
            <a:r>
              <a:rPr sz="1050" b="0" i="0" spc="-15" dirty="0">
                <a:solidFill>
                  <a:srgbClr val="333333"/>
                </a:solidFill>
                <a:latin typeface="Trebuchet MS"/>
                <a:cs typeface="Trebuchet MS"/>
              </a:rPr>
              <a:t>Services,</a:t>
            </a:r>
            <a:r>
              <a:rPr sz="1050" b="0" i="0" spc="-45" dirty="0">
                <a:solidFill>
                  <a:srgbClr val="333333"/>
                </a:solidFill>
                <a:latin typeface="Trebuchet MS"/>
                <a:cs typeface="Trebuchet MS"/>
              </a:rPr>
              <a:t> </a:t>
            </a:r>
            <a:r>
              <a:rPr sz="1050" b="0" i="0" spc="-35" dirty="0">
                <a:solidFill>
                  <a:srgbClr val="333333"/>
                </a:solidFill>
                <a:latin typeface="Trebuchet MS"/>
                <a:cs typeface="Trebuchet MS"/>
              </a:rPr>
              <a:t>Inc.</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or</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its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affiliates.</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All</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rights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reserved.</a:t>
            </a:r>
            <a:endParaRPr sz="1050" dirty="0">
              <a:latin typeface="Trebuchet MS"/>
              <a:cs typeface="Trebuchet MS"/>
            </a:endParaRPr>
          </a:p>
          <a:p>
            <a:pPr algn="ctr">
              <a:lnSpc>
                <a:spcPts val="1430"/>
              </a:lnSpc>
            </a:pPr>
            <a:fld id="{81D60167-4931-47E6-BA6A-407CBD079E47}" type="slidenum">
              <a:rPr b="0" i="0" dirty="0">
                <a:latin typeface="Carlito"/>
                <a:cs typeface="Carlito"/>
              </a:rPr>
              <a:t>10</a:t>
            </a:fld>
            <a:endParaRPr b="0" i="0" dirty="0">
              <a:latin typeface="Carlito"/>
              <a:cs typeface="Carlito"/>
            </a:endParaRPr>
          </a:p>
        </p:txBody>
      </p:sp>
      <p:sp>
        <p:nvSpPr>
          <p:cNvPr id="17" name="object 2">
            <a:extLst>
              <a:ext uri="{FF2B5EF4-FFF2-40B4-BE49-F238E27FC236}">
                <a16:creationId xmlns:a16="http://schemas.microsoft.com/office/drawing/2014/main" id="{6A0EF65A-9BC6-2747-9708-D000F5E4C355}"/>
              </a:ext>
            </a:extLst>
          </p:cNvPr>
          <p:cNvSpPr txBox="1"/>
          <p:nvPr/>
        </p:nvSpPr>
        <p:spPr>
          <a:xfrm>
            <a:off x="534923" y="527468"/>
            <a:ext cx="4225290" cy="270510"/>
          </a:xfrm>
          <a:prstGeom prst="rect">
            <a:avLst/>
          </a:prstGeom>
        </p:spPr>
        <p:txBody>
          <a:bodyPr vert="horz" wrap="square" lIns="0" tIns="13335" rIns="0" bIns="0" rtlCol="0">
            <a:spAutoFit/>
          </a:bodyPr>
          <a:lstStyle/>
          <a:p>
            <a:pPr marL="12700">
              <a:lnSpc>
                <a:spcPct val="100000"/>
              </a:lnSpc>
              <a:spcBef>
                <a:spcPts val="105"/>
              </a:spcBef>
            </a:pPr>
            <a:r>
              <a:rPr sz="1600" spc="-70" dirty="0">
                <a:solidFill>
                  <a:srgbClr val="262626"/>
                </a:solidFill>
                <a:latin typeface="Trebuchet MS"/>
                <a:cs typeface="Trebuchet MS"/>
              </a:rPr>
              <a:t>Secure</a:t>
            </a:r>
            <a:r>
              <a:rPr sz="1600" spc="-130" dirty="0">
                <a:solidFill>
                  <a:srgbClr val="262626"/>
                </a:solidFill>
                <a:latin typeface="Trebuchet MS"/>
                <a:cs typeface="Trebuchet MS"/>
              </a:rPr>
              <a:t> </a:t>
            </a:r>
            <a:r>
              <a:rPr sz="1600" spc="-75" dirty="0">
                <a:solidFill>
                  <a:srgbClr val="262626"/>
                </a:solidFill>
                <a:latin typeface="Trebuchet MS"/>
                <a:cs typeface="Trebuchet MS"/>
              </a:rPr>
              <a:t>Shell</a:t>
            </a:r>
            <a:r>
              <a:rPr sz="1600" spc="-130" dirty="0">
                <a:solidFill>
                  <a:srgbClr val="262626"/>
                </a:solidFill>
                <a:latin typeface="Trebuchet MS"/>
                <a:cs typeface="Trebuchet MS"/>
              </a:rPr>
              <a:t> </a:t>
            </a:r>
            <a:r>
              <a:rPr sz="1600" spc="-70" dirty="0">
                <a:solidFill>
                  <a:srgbClr val="262626"/>
                </a:solidFill>
                <a:latin typeface="Trebuchet MS"/>
                <a:cs typeface="Trebuchet MS"/>
              </a:rPr>
              <a:t>(SSH)</a:t>
            </a:r>
            <a:r>
              <a:rPr sz="1600" spc="-125" dirty="0">
                <a:solidFill>
                  <a:srgbClr val="262626"/>
                </a:solidFill>
                <a:latin typeface="Trebuchet MS"/>
                <a:cs typeface="Trebuchet MS"/>
              </a:rPr>
              <a:t> </a:t>
            </a:r>
            <a:r>
              <a:rPr sz="1600" spc="-60" dirty="0">
                <a:solidFill>
                  <a:srgbClr val="262626"/>
                </a:solidFill>
                <a:latin typeface="Trebuchet MS"/>
                <a:cs typeface="Trebuchet MS"/>
              </a:rPr>
              <a:t>into</a:t>
            </a:r>
            <a:r>
              <a:rPr sz="1600" spc="-135" dirty="0">
                <a:solidFill>
                  <a:srgbClr val="262626"/>
                </a:solidFill>
                <a:latin typeface="Trebuchet MS"/>
                <a:cs typeface="Trebuchet MS"/>
              </a:rPr>
              <a:t> </a:t>
            </a:r>
            <a:r>
              <a:rPr sz="1600" spc="-55" dirty="0">
                <a:solidFill>
                  <a:srgbClr val="262626"/>
                </a:solidFill>
                <a:latin typeface="Trebuchet MS"/>
                <a:cs typeface="Trebuchet MS"/>
              </a:rPr>
              <a:t>Amazon</a:t>
            </a:r>
            <a:r>
              <a:rPr sz="1600" spc="-130" dirty="0">
                <a:solidFill>
                  <a:srgbClr val="262626"/>
                </a:solidFill>
                <a:latin typeface="Trebuchet MS"/>
                <a:cs typeface="Trebuchet MS"/>
              </a:rPr>
              <a:t> </a:t>
            </a:r>
            <a:r>
              <a:rPr sz="1600" spc="-70" dirty="0">
                <a:solidFill>
                  <a:srgbClr val="262626"/>
                </a:solidFill>
                <a:latin typeface="Trebuchet MS"/>
                <a:cs typeface="Trebuchet MS"/>
              </a:rPr>
              <a:t>EC2</a:t>
            </a:r>
            <a:r>
              <a:rPr sz="1600" spc="-130" dirty="0">
                <a:solidFill>
                  <a:srgbClr val="262626"/>
                </a:solidFill>
                <a:latin typeface="Trebuchet MS"/>
                <a:cs typeface="Trebuchet MS"/>
              </a:rPr>
              <a:t> </a:t>
            </a:r>
            <a:r>
              <a:rPr sz="1600" spc="-65" dirty="0">
                <a:solidFill>
                  <a:srgbClr val="262626"/>
                </a:solidFill>
                <a:latin typeface="Trebuchet MS"/>
                <a:cs typeface="Trebuchet MS"/>
              </a:rPr>
              <a:t>Instance</a:t>
            </a:r>
            <a:r>
              <a:rPr sz="1600" spc="-120" dirty="0">
                <a:solidFill>
                  <a:srgbClr val="262626"/>
                </a:solidFill>
                <a:latin typeface="Trebuchet MS"/>
                <a:cs typeface="Trebuchet MS"/>
              </a:rPr>
              <a:t> </a:t>
            </a:r>
            <a:r>
              <a:rPr sz="1600" spc="-35" dirty="0">
                <a:solidFill>
                  <a:srgbClr val="262626"/>
                </a:solidFill>
                <a:latin typeface="Trebuchet MS"/>
                <a:cs typeface="Trebuchet MS"/>
              </a:rPr>
              <a:t>(Mac)</a:t>
            </a:r>
            <a:endParaRPr sz="1600" dirty="0">
              <a:latin typeface="Trebuchet MS"/>
              <a:cs typeface="Trebuchet MS"/>
            </a:endParaRPr>
          </a:p>
        </p:txBody>
      </p:sp>
    </p:spTree>
    <p:extLst>
      <p:ext uri="{BB962C8B-B14F-4D97-AF65-F5344CB8AC3E}">
        <p14:creationId xmlns:p14="http://schemas.microsoft.com/office/powerpoint/2010/main" val="4024793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p:nvPr/>
        </p:nvSpPr>
        <p:spPr>
          <a:xfrm>
            <a:off x="1881746" y="7365217"/>
            <a:ext cx="952500" cy="117556"/>
          </a:xfrm>
          <a:prstGeom prst="rect">
            <a:avLst/>
          </a:prstGeom>
          <a:blipFill>
            <a:blip r:embed="rId3" cstate="print"/>
            <a:stretch>
              <a:fillRect/>
            </a:stretch>
          </a:blipFill>
        </p:spPr>
        <p:txBody>
          <a:bodyPr wrap="square" lIns="0" tIns="0" rIns="0" bIns="0" rtlCol="0"/>
          <a:lstStyle/>
          <a:p>
            <a:endParaRPr/>
          </a:p>
        </p:txBody>
      </p:sp>
      <p:sp>
        <p:nvSpPr>
          <p:cNvPr id="8" name="object 8"/>
          <p:cNvSpPr/>
          <p:nvPr/>
        </p:nvSpPr>
        <p:spPr>
          <a:xfrm>
            <a:off x="740411" y="1703819"/>
            <a:ext cx="6203950" cy="2711450"/>
          </a:xfrm>
          <a:custGeom>
            <a:avLst/>
            <a:gdLst/>
            <a:ahLst/>
            <a:cxnLst/>
            <a:rect l="l" t="t" r="r" b="b"/>
            <a:pathLst>
              <a:path w="6203950" h="2711450">
                <a:moveTo>
                  <a:pt x="451917" y="0"/>
                </a:moveTo>
                <a:lnTo>
                  <a:pt x="6203953" y="0"/>
                </a:lnTo>
                <a:lnTo>
                  <a:pt x="6203953" y="2259531"/>
                </a:lnTo>
                <a:lnTo>
                  <a:pt x="6201301" y="2308773"/>
                </a:lnTo>
                <a:lnTo>
                  <a:pt x="6193530" y="2356479"/>
                </a:lnTo>
                <a:lnTo>
                  <a:pt x="6180914" y="2402373"/>
                </a:lnTo>
                <a:lnTo>
                  <a:pt x="6163730" y="2446180"/>
                </a:lnTo>
                <a:lnTo>
                  <a:pt x="6142253" y="2487624"/>
                </a:lnTo>
                <a:lnTo>
                  <a:pt x="6116759" y="2526430"/>
                </a:lnTo>
                <a:lnTo>
                  <a:pt x="6087524" y="2562321"/>
                </a:lnTo>
                <a:lnTo>
                  <a:pt x="6054823" y="2595022"/>
                </a:lnTo>
                <a:lnTo>
                  <a:pt x="6018932" y="2624257"/>
                </a:lnTo>
                <a:lnTo>
                  <a:pt x="5980126" y="2649751"/>
                </a:lnTo>
                <a:lnTo>
                  <a:pt x="5938682" y="2671228"/>
                </a:lnTo>
                <a:lnTo>
                  <a:pt x="5894875" y="2688412"/>
                </a:lnTo>
                <a:lnTo>
                  <a:pt x="5848981" y="2701028"/>
                </a:lnTo>
                <a:lnTo>
                  <a:pt x="5801275" y="2708799"/>
                </a:lnTo>
                <a:lnTo>
                  <a:pt x="5752033" y="2711451"/>
                </a:lnTo>
                <a:lnTo>
                  <a:pt x="0" y="2711451"/>
                </a:lnTo>
                <a:lnTo>
                  <a:pt x="0" y="451917"/>
                </a:lnTo>
                <a:lnTo>
                  <a:pt x="2651" y="402675"/>
                </a:lnTo>
                <a:lnTo>
                  <a:pt x="10423" y="354970"/>
                </a:lnTo>
                <a:lnTo>
                  <a:pt x="23039" y="309076"/>
                </a:lnTo>
                <a:lnTo>
                  <a:pt x="40223" y="265269"/>
                </a:lnTo>
                <a:lnTo>
                  <a:pt x="61699" y="223825"/>
                </a:lnTo>
                <a:lnTo>
                  <a:pt x="87193" y="185020"/>
                </a:lnTo>
                <a:lnTo>
                  <a:pt x="116428" y="149129"/>
                </a:lnTo>
                <a:lnTo>
                  <a:pt x="149129" y="116428"/>
                </a:lnTo>
                <a:lnTo>
                  <a:pt x="185020" y="87193"/>
                </a:lnTo>
                <a:lnTo>
                  <a:pt x="223825" y="61699"/>
                </a:lnTo>
                <a:lnTo>
                  <a:pt x="265269" y="40223"/>
                </a:lnTo>
                <a:lnTo>
                  <a:pt x="309076" y="23039"/>
                </a:lnTo>
                <a:lnTo>
                  <a:pt x="354970" y="10423"/>
                </a:lnTo>
                <a:lnTo>
                  <a:pt x="402675" y="2651"/>
                </a:lnTo>
                <a:lnTo>
                  <a:pt x="451917" y="0"/>
                </a:lnTo>
                <a:close/>
              </a:path>
            </a:pathLst>
          </a:custGeom>
          <a:ln w="19050">
            <a:solidFill>
              <a:srgbClr val="00B0F0"/>
            </a:solidFill>
          </a:ln>
        </p:spPr>
        <p:txBody>
          <a:bodyPr wrap="square" lIns="0" tIns="0" rIns="0" bIns="0" rtlCol="0"/>
          <a:lstStyle/>
          <a:p>
            <a:endParaRPr/>
          </a:p>
        </p:txBody>
      </p:sp>
      <p:sp>
        <p:nvSpPr>
          <p:cNvPr id="9" name="object 9"/>
          <p:cNvSpPr txBox="1"/>
          <p:nvPr/>
        </p:nvSpPr>
        <p:spPr>
          <a:xfrm>
            <a:off x="499363" y="2660395"/>
            <a:ext cx="6734175" cy="6258560"/>
          </a:xfrm>
          <a:prstGeom prst="rect">
            <a:avLst/>
          </a:prstGeom>
        </p:spPr>
        <p:txBody>
          <a:bodyPr vert="horz" wrap="square" lIns="0" tIns="12700" rIns="0" bIns="0" rtlCol="0">
            <a:spAutoFit/>
          </a:bodyPr>
          <a:lstStyle/>
          <a:p>
            <a:pPr marL="472440">
              <a:lnSpc>
                <a:spcPct val="100000"/>
              </a:lnSpc>
              <a:spcBef>
                <a:spcPts val="100"/>
              </a:spcBef>
            </a:pPr>
            <a:r>
              <a:rPr sz="1200" b="1" spc="-5" dirty="0">
                <a:latin typeface="Carlito"/>
                <a:cs typeface="Carlito"/>
              </a:rPr>
              <a:t>Fun Fact</a:t>
            </a:r>
            <a:endParaRPr sz="1200">
              <a:latin typeface="Carlito"/>
              <a:cs typeface="Carlito"/>
            </a:endParaRPr>
          </a:p>
          <a:p>
            <a:pPr>
              <a:lnSpc>
                <a:spcPct val="100000"/>
              </a:lnSpc>
              <a:spcBef>
                <a:spcPts val="45"/>
              </a:spcBef>
            </a:pPr>
            <a:endParaRPr sz="1100">
              <a:latin typeface="Carlito"/>
              <a:cs typeface="Carlito"/>
            </a:endParaRPr>
          </a:p>
          <a:p>
            <a:pPr marL="472440" marR="563880" indent="34290">
              <a:lnSpc>
                <a:spcPct val="101699"/>
              </a:lnSpc>
            </a:pPr>
            <a:r>
              <a:rPr sz="1200" spc="-5" dirty="0">
                <a:latin typeface="Carlito"/>
                <a:cs typeface="Carlito"/>
              </a:rPr>
              <a:t>You’ve </a:t>
            </a:r>
            <a:r>
              <a:rPr sz="1200" dirty="0">
                <a:latin typeface="Carlito"/>
                <a:cs typeface="Carlito"/>
              </a:rPr>
              <a:t>launched </a:t>
            </a:r>
            <a:r>
              <a:rPr sz="1200" spc="-5" dirty="0">
                <a:latin typeface="Carlito"/>
                <a:cs typeface="Carlito"/>
              </a:rPr>
              <a:t>your </a:t>
            </a:r>
            <a:r>
              <a:rPr sz="1200" dirty="0">
                <a:latin typeface="Carlito"/>
                <a:cs typeface="Carlito"/>
              </a:rPr>
              <a:t>Amazon EC2 instance </a:t>
            </a:r>
            <a:r>
              <a:rPr sz="1200" spc="-5" dirty="0">
                <a:latin typeface="Carlito"/>
                <a:cs typeface="Carlito"/>
              </a:rPr>
              <a:t>using </a:t>
            </a:r>
            <a:r>
              <a:rPr sz="1200" dirty="0">
                <a:latin typeface="Carlito"/>
                <a:cs typeface="Carlito"/>
              </a:rPr>
              <a:t>a script </a:t>
            </a:r>
            <a:r>
              <a:rPr sz="1200" spc="-5" dirty="0">
                <a:latin typeface="Carlito"/>
                <a:cs typeface="Carlito"/>
              </a:rPr>
              <a:t>inserted </a:t>
            </a:r>
            <a:r>
              <a:rPr sz="1200" dirty="0">
                <a:latin typeface="Carlito"/>
                <a:cs typeface="Carlito"/>
              </a:rPr>
              <a:t>into </a:t>
            </a:r>
            <a:r>
              <a:rPr sz="1200" spc="-5" dirty="0">
                <a:latin typeface="Carlito"/>
                <a:cs typeface="Carlito"/>
              </a:rPr>
              <a:t>your </a:t>
            </a:r>
            <a:r>
              <a:rPr sz="1200" dirty="0">
                <a:latin typeface="Carlito"/>
                <a:cs typeface="Carlito"/>
              </a:rPr>
              <a:t>User data field  in the Advanced Details </a:t>
            </a:r>
            <a:r>
              <a:rPr sz="1200" spc="-5" dirty="0">
                <a:latin typeface="Carlito"/>
                <a:cs typeface="Carlito"/>
              </a:rPr>
              <a:t>section. You </a:t>
            </a:r>
            <a:r>
              <a:rPr sz="1200" dirty="0">
                <a:latin typeface="Carlito"/>
                <a:cs typeface="Carlito"/>
              </a:rPr>
              <a:t>can </a:t>
            </a:r>
            <a:r>
              <a:rPr sz="1200" spc="-5" dirty="0">
                <a:latin typeface="Carlito"/>
                <a:cs typeface="Carlito"/>
              </a:rPr>
              <a:t>retrieve </a:t>
            </a:r>
            <a:r>
              <a:rPr sz="1200" dirty="0">
                <a:latin typeface="Carlito"/>
                <a:cs typeface="Carlito"/>
              </a:rPr>
              <a:t>and view the user data </a:t>
            </a:r>
            <a:r>
              <a:rPr sz="1200" spc="-5" dirty="0">
                <a:latin typeface="Carlito"/>
                <a:cs typeface="Carlito"/>
              </a:rPr>
              <a:t>information from  within </a:t>
            </a:r>
            <a:r>
              <a:rPr sz="1200" dirty="0">
                <a:latin typeface="Carlito"/>
                <a:cs typeface="Carlito"/>
              </a:rPr>
              <a:t>a running instance using the </a:t>
            </a:r>
            <a:r>
              <a:rPr sz="1200" spc="-5" dirty="0">
                <a:latin typeface="Carlito"/>
                <a:cs typeface="Carlito"/>
              </a:rPr>
              <a:t>following URL: </a:t>
            </a:r>
            <a:r>
              <a:rPr sz="1200" i="1" spc="-5" dirty="0">
                <a:latin typeface="Carlito"/>
                <a:cs typeface="Carlito"/>
                <a:hlinkClick r:id="rId4"/>
              </a:rPr>
              <a:t>http://169.254.169.254/latest/user-data</a:t>
            </a:r>
            <a:r>
              <a:rPr sz="1200" spc="-5" dirty="0">
                <a:latin typeface="Carlito"/>
                <a:cs typeface="Carlito"/>
                <a:hlinkClick r:id="rId4"/>
              </a:rPr>
              <a:t>. </a:t>
            </a:r>
            <a:r>
              <a:rPr sz="1200" spc="-5" dirty="0">
                <a:latin typeface="Carlito"/>
                <a:cs typeface="Carlito"/>
              </a:rPr>
              <a:t> </a:t>
            </a:r>
            <a:r>
              <a:rPr sz="1200" dirty="0">
                <a:latin typeface="Carlito"/>
                <a:cs typeface="Carlito"/>
              </a:rPr>
              <a:t>To </a:t>
            </a:r>
            <a:r>
              <a:rPr sz="1200" spc="-5" dirty="0">
                <a:latin typeface="Carlito"/>
                <a:cs typeface="Carlito"/>
              </a:rPr>
              <a:t>retrieve </a:t>
            </a:r>
            <a:r>
              <a:rPr sz="1200" dirty="0">
                <a:latin typeface="Carlito"/>
                <a:cs typeface="Carlito"/>
              </a:rPr>
              <a:t>user data </a:t>
            </a:r>
            <a:r>
              <a:rPr sz="1200" spc="-5" dirty="0">
                <a:latin typeface="Carlito"/>
                <a:cs typeface="Carlito"/>
              </a:rPr>
              <a:t>from within </a:t>
            </a:r>
            <a:r>
              <a:rPr sz="1200" dirty="0">
                <a:latin typeface="Carlito"/>
                <a:cs typeface="Carlito"/>
              </a:rPr>
              <a:t>a running </a:t>
            </a:r>
            <a:r>
              <a:rPr sz="1200" spc="-5" dirty="0">
                <a:latin typeface="Carlito"/>
                <a:cs typeface="Carlito"/>
              </a:rPr>
              <a:t>instance, type </a:t>
            </a:r>
            <a:r>
              <a:rPr sz="1200" i="1" dirty="0">
                <a:latin typeface="Carlito"/>
                <a:cs typeface="Carlito"/>
              </a:rPr>
              <a:t>curl  </a:t>
            </a:r>
            <a:r>
              <a:rPr sz="1200" i="1" spc="-5" dirty="0">
                <a:latin typeface="Carlito"/>
                <a:cs typeface="Carlito"/>
                <a:hlinkClick r:id="rId4"/>
              </a:rPr>
              <a:t>http://169.254.169.254/latest/user-data </a:t>
            </a:r>
            <a:r>
              <a:rPr sz="1200" spc="-5" dirty="0">
                <a:latin typeface="Carlito"/>
                <a:cs typeface="Carlito"/>
              </a:rPr>
              <a:t>after you’ve </a:t>
            </a:r>
            <a:r>
              <a:rPr sz="1200" dirty="0">
                <a:latin typeface="Carlito"/>
                <a:cs typeface="Carlito"/>
              </a:rPr>
              <a:t>used SSH to gain </a:t>
            </a:r>
            <a:r>
              <a:rPr sz="1200" spc="-5" dirty="0">
                <a:latin typeface="Carlito"/>
                <a:cs typeface="Carlito"/>
              </a:rPr>
              <a:t>access </a:t>
            </a:r>
            <a:r>
              <a:rPr sz="1200" dirty="0">
                <a:latin typeface="Carlito"/>
                <a:cs typeface="Carlito"/>
              </a:rPr>
              <a:t>to </a:t>
            </a:r>
            <a:r>
              <a:rPr sz="1200" spc="-5" dirty="0">
                <a:latin typeface="Carlito"/>
                <a:cs typeface="Carlito"/>
              </a:rPr>
              <a:t>your  </a:t>
            </a:r>
            <a:r>
              <a:rPr sz="1200" dirty="0">
                <a:latin typeface="Carlito"/>
                <a:cs typeface="Carlito"/>
              </a:rPr>
              <a:t>instance. </a:t>
            </a:r>
            <a:r>
              <a:rPr sz="1200" spc="-5" dirty="0">
                <a:latin typeface="Carlito"/>
                <a:cs typeface="Carlito"/>
              </a:rPr>
              <a:t>(</a:t>
            </a:r>
            <a:r>
              <a:rPr sz="1200" i="1" spc="-5" dirty="0">
                <a:latin typeface="Carlito"/>
                <a:cs typeface="Carlito"/>
              </a:rPr>
              <a:t>Hint</a:t>
            </a:r>
            <a:r>
              <a:rPr sz="1200" spc="-5" dirty="0">
                <a:latin typeface="Carlito"/>
                <a:cs typeface="Carlito"/>
              </a:rPr>
              <a:t>: </a:t>
            </a:r>
            <a:r>
              <a:rPr sz="1200" dirty="0">
                <a:latin typeface="Carlito"/>
                <a:cs typeface="Carlito"/>
              </a:rPr>
              <a:t>If </a:t>
            </a:r>
            <a:r>
              <a:rPr sz="1200" spc="-5" dirty="0">
                <a:latin typeface="Carlito"/>
                <a:cs typeface="Carlito"/>
              </a:rPr>
              <a:t>you have </a:t>
            </a:r>
            <a:r>
              <a:rPr sz="1200" dirty="0">
                <a:latin typeface="Carlito"/>
                <a:cs typeface="Carlito"/>
              </a:rPr>
              <a:t>to elevate </a:t>
            </a:r>
            <a:r>
              <a:rPr sz="1200" spc="-5" dirty="0">
                <a:latin typeface="Carlito"/>
                <a:cs typeface="Carlito"/>
              </a:rPr>
              <a:t>your privileges, don’t forget </a:t>
            </a:r>
            <a:r>
              <a:rPr sz="1200" dirty="0">
                <a:latin typeface="Carlito"/>
                <a:cs typeface="Carlito"/>
              </a:rPr>
              <a:t>the </a:t>
            </a:r>
            <a:r>
              <a:rPr sz="1200" b="1" dirty="0">
                <a:latin typeface="Carlito"/>
                <a:cs typeface="Carlito"/>
              </a:rPr>
              <a:t>sudo su</a:t>
            </a:r>
            <a:r>
              <a:rPr sz="1200" b="1" spc="90" dirty="0">
                <a:latin typeface="Carlito"/>
                <a:cs typeface="Carlito"/>
              </a:rPr>
              <a:t> </a:t>
            </a:r>
            <a:r>
              <a:rPr sz="1200" spc="-5" dirty="0">
                <a:latin typeface="Carlito"/>
                <a:cs typeface="Carlito"/>
              </a:rPr>
              <a:t>command).</a:t>
            </a:r>
            <a:endParaRPr sz="1200">
              <a:latin typeface="Carlito"/>
              <a:cs typeface="Carlito"/>
            </a:endParaRPr>
          </a:p>
          <a:p>
            <a:pPr>
              <a:lnSpc>
                <a:spcPct val="100000"/>
              </a:lnSpc>
            </a:pPr>
            <a:endParaRPr sz="1400">
              <a:latin typeface="Carlito"/>
              <a:cs typeface="Carlito"/>
            </a:endParaRPr>
          </a:p>
          <a:p>
            <a:pPr>
              <a:lnSpc>
                <a:spcPct val="100000"/>
              </a:lnSpc>
              <a:spcBef>
                <a:spcPts val="60"/>
              </a:spcBef>
            </a:pPr>
            <a:endParaRPr sz="1450">
              <a:latin typeface="Carlito"/>
              <a:cs typeface="Carlito"/>
            </a:endParaRPr>
          </a:p>
          <a:p>
            <a:pPr marL="12700">
              <a:lnSpc>
                <a:spcPct val="100000"/>
              </a:lnSpc>
            </a:pPr>
            <a:r>
              <a:rPr sz="1600" b="1" spc="-80" dirty="0">
                <a:latin typeface="Trebuchet MS"/>
                <a:cs typeface="Trebuchet MS"/>
              </a:rPr>
              <a:t>Cost</a:t>
            </a:r>
            <a:r>
              <a:rPr sz="1600" b="1" spc="-130" dirty="0">
                <a:latin typeface="Trebuchet MS"/>
                <a:cs typeface="Trebuchet MS"/>
              </a:rPr>
              <a:t> </a:t>
            </a:r>
            <a:r>
              <a:rPr sz="1600" b="1" spc="-100" dirty="0">
                <a:latin typeface="Trebuchet MS"/>
                <a:cs typeface="Trebuchet MS"/>
              </a:rPr>
              <a:t>effectiveness</a:t>
            </a:r>
            <a:endParaRPr sz="1600">
              <a:latin typeface="Trebuchet MS"/>
              <a:cs typeface="Trebuchet MS"/>
            </a:endParaRPr>
          </a:p>
          <a:p>
            <a:pPr>
              <a:lnSpc>
                <a:spcPct val="100000"/>
              </a:lnSpc>
              <a:spcBef>
                <a:spcPts val="25"/>
              </a:spcBef>
            </a:pPr>
            <a:endParaRPr sz="1500">
              <a:latin typeface="Trebuchet MS"/>
              <a:cs typeface="Trebuchet MS"/>
            </a:endParaRPr>
          </a:p>
          <a:p>
            <a:pPr marL="12700">
              <a:lnSpc>
                <a:spcPct val="100000"/>
              </a:lnSpc>
            </a:pPr>
            <a:r>
              <a:rPr sz="1200" b="1" dirty="0">
                <a:latin typeface="Carlito"/>
                <a:cs typeface="Carlito"/>
              </a:rPr>
              <a:t>Stop your Amazon EC2</a:t>
            </a:r>
            <a:r>
              <a:rPr sz="1200" b="1" spc="-20" dirty="0">
                <a:latin typeface="Carlito"/>
                <a:cs typeface="Carlito"/>
              </a:rPr>
              <a:t> </a:t>
            </a:r>
            <a:r>
              <a:rPr sz="1200" b="1" dirty="0">
                <a:latin typeface="Carlito"/>
                <a:cs typeface="Carlito"/>
              </a:rPr>
              <a:t>instance</a:t>
            </a:r>
            <a:endParaRPr sz="1200">
              <a:latin typeface="Carlito"/>
              <a:cs typeface="Carlito"/>
            </a:endParaRPr>
          </a:p>
          <a:p>
            <a:pPr>
              <a:lnSpc>
                <a:spcPct val="100000"/>
              </a:lnSpc>
              <a:spcBef>
                <a:spcPts val="20"/>
              </a:spcBef>
            </a:pPr>
            <a:endParaRPr sz="1100">
              <a:latin typeface="Carlito"/>
              <a:cs typeface="Carlito"/>
            </a:endParaRPr>
          </a:p>
          <a:p>
            <a:pPr marL="12700" marR="5080">
              <a:lnSpc>
                <a:spcPct val="102099"/>
              </a:lnSpc>
            </a:pPr>
            <a:r>
              <a:rPr sz="1200" spc="-5" dirty="0">
                <a:latin typeface="Carlito"/>
                <a:cs typeface="Carlito"/>
              </a:rPr>
              <a:t>You </a:t>
            </a:r>
            <a:r>
              <a:rPr sz="1200" dirty="0">
                <a:latin typeface="Carlito"/>
                <a:cs typeface="Carlito"/>
              </a:rPr>
              <a:t>used a </a:t>
            </a:r>
            <a:r>
              <a:rPr sz="1200" spc="-5" dirty="0">
                <a:latin typeface="Carlito"/>
                <a:cs typeface="Carlito"/>
              </a:rPr>
              <a:t>t2.micro </a:t>
            </a:r>
            <a:r>
              <a:rPr sz="1200" dirty="0">
                <a:latin typeface="Carlito"/>
                <a:cs typeface="Carlito"/>
              </a:rPr>
              <a:t>Instance but </a:t>
            </a:r>
            <a:r>
              <a:rPr sz="1200" spc="-5" dirty="0">
                <a:latin typeface="Carlito"/>
                <a:cs typeface="Carlito"/>
              </a:rPr>
              <a:t>what are some other ways </a:t>
            </a:r>
            <a:r>
              <a:rPr sz="1200" dirty="0">
                <a:latin typeface="Carlito"/>
                <a:cs typeface="Carlito"/>
              </a:rPr>
              <a:t>that you can </a:t>
            </a:r>
            <a:r>
              <a:rPr sz="1200" spc="-5" dirty="0">
                <a:latin typeface="Carlito"/>
                <a:cs typeface="Carlito"/>
              </a:rPr>
              <a:t>save on cost for </a:t>
            </a:r>
            <a:r>
              <a:rPr sz="1200" dirty="0">
                <a:latin typeface="Carlito"/>
                <a:cs typeface="Carlito"/>
              </a:rPr>
              <a:t>the </a:t>
            </a:r>
            <a:r>
              <a:rPr sz="1200" spc="-5" dirty="0">
                <a:latin typeface="Carlito"/>
                <a:cs typeface="Carlito"/>
              </a:rPr>
              <a:t>startup? </a:t>
            </a:r>
            <a:r>
              <a:rPr sz="1200" dirty="0">
                <a:latin typeface="Carlito"/>
                <a:cs typeface="Carlito"/>
              </a:rPr>
              <a:t>Cloud  </a:t>
            </a:r>
            <a:r>
              <a:rPr sz="1200" spc="-5" dirty="0">
                <a:latin typeface="Carlito"/>
                <a:cs typeface="Carlito"/>
              </a:rPr>
              <a:t>computing </a:t>
            </a:r>
            <a:r>
              <a:rPr sz="1200" dirty="0">
                <a:latin typeface="Carlito"/>
                <a:cs typeface="Carlito"/>
              </a:rPr>
              <a:t>services use a </a:t>
            </a:r>
            <a:r>
              <a:rPr sz="1200" b="1" spc="-5" dirty="0">
                <a:latin typeface="Carlito"/>
                <a:cs typeface="Carlito"/>
              </a:rPr>
              <a:t>utility-based pricing </a:t>
            </a:r>
            <a:r>
              <a:rPr sz="1200" spc="-5" dirty="0">
                <a:latin typeface="Carlito"/>
                <a:cs typeface="Carlito"/>
              </a:rPr>
              <a:t>model. Basically, </a:t>
            </a:r>
            <a:r>
              <a:rPr sz="1200" dirty="0">
                <a:latin typeface="Carlito"/>
                <a:cs typeface="Carlito"/>
              </a:rPr>
              <a:t>if </a:t>
            </a:r>
            <a:r>
              <a:rPr sz="1200" spc="-5" dirty="0">
                <a:latin typeface="Carlito"/>
                <a:cs typeface="Carlito"/>
              </a:rPr>
              <a:t>you leave your </a:t>
            </a:r>
            <a:r>
              <a:rPr sz="1200" dirty="0">
                <a:latin typeface="Carlito"/>
                <a:cs typeface="Carlito"/>
              </a:rPr>
              <a:t>light </a:t>
            </a:r>
            <a:r>
              <a:rPr sz="1200" spc="-5" dirty="0">
                <a:latin typeface="Carlito"/>
                <a:cs typeface="Carlito"/>
              </a:rPr>
              <a:t>on, </a:t>
            </a:r>
            <a:r>
              <a:rPr sz="1200" dirty="0">
                <a:latin typeface="Carlito"/>
                <a:cs typeface="Carlito"/>
              </a:rPr>
              <a:t>there is an  </a:t>
            </a:r>
            <a:r>
              <a:rPr sz="1200" spc="-5" dirty="0">
                <a:latin typeface="Carlito"/>
                <a:cs typeface="Carlito"/>
              </a:rPr>
              <a:t>associated cost </a:t>
            </a:r>
            <a:r>
              <a:rPr sz="1200" dirty="0">
                <a:latin typeface="Carlito"/>
                <a:cs typeface="Carlito"/>
              </a:rPr>
              <a:t>that </a:t>
            </a:r>
            <a:r>
              <a:rPr sz="1200" spc="-5" dirty="0">
                <a:latin typeface="Carlito"/>
                <a:cs typeface="Carlito"/>
              </a:rPr>
              <a:t>will show </a:t>
            </a:r>
            <a:r>
              <a:rPr sz="1200" dirty="0">
                <a:latin typeface="Carlito"/>
                <a:cs typeface="Carlito"/>
              </a:rPr>
              <a:t>up in </a:t>
            </a:r>
            <a:r>
              <a:rPr sz="1200" spc="-5" dirty="0">
                <a:latin typeface="Carlito"/>
                <a:cs typeface="Carlito"/>
              </a:rPr>
              <a:t>your electricity </a:t>
            </a:r>
            <a:r>
              <a:rPr sz="1200" dirty="0">
                <a:latin typeface="Carlito"/>
                <a:cs typeface="Carlito"/>
              </a:rPr>
              <a:t>bill. If the </a:t>
            </a:r>
            <a:r>
              <a:rPr sz="1200" spc="-5" dirty="0">
                <a:latin typeface="Carlito"/>
                <a:cs typeface="Carlito"/>
              </a:rPr>
              <a:t>product team only works on Mondays through  Fridays between </a:t>
            </a:r>
            <a:r>
              <a:rPr sz="1200" dirty="0">
                <a:latin typeface="Carlito"/>
                <a:cs typeface="Carlito"/>
              </a:rPr>
              <a:t>the </a:t>
            </a:r>
            <a:r>
              <a:rPr sz="1200" spc="-5" dirty="0">
                <a:latin typeface="Carlito"/>
                <a:cs typeface="Carlito"/>
              </a:rPr>
              <a:t>hours of 6:00 </a:t>
            </a:r>
            <a:r>
              <a:rPr sz="1200" dirty="0">
                <a:latin typeface="Carlito"/>
                <a:cs typeface="Carlito"/>
              </a:rPr>
              <a:t>AM and </a:t>
            </a:r>
            <a:r>
              <a:rPr sz="1200" spc="-5" dirty="0">
                <a:latin typeface="Carlito"/>
                <a:cs typeface="Carlito"/>
              </a:rPr>
              <a:t>6:00 PM, </a:t>
            </a:r>
            <a:r>
              <a:rPr sz="1200" dirty="0">
                <a:latin typeface="Carlito"/>
                <a:cs typeface="Carlito"/>
              </a:rPr>
              <a:t>how can you minimize </a:t>
            </a:r>
            <a:r>
              <a:rPr sz="1200" spc="-5" dirty="0">
                <a:latin typeface="Carlito"/>
                <a:cs typeface="Carlito"/>
              </a:rPr>
              <a:t>cost </a:t>
            </a:r>
            <a:r>
              <a:rPr sz="1200" dirty="0">
                <a:latin typeface="Carlito"/>
                <a:cs typeface="Carlito"/>
              </a:rPr>
              <a:t>by turning </a:t>
            </a:r>
            <a:r>
              <a:rPr sz="1200" spc="-5" dirty="0">
                <a:latin typeface="Carlito"/>
                <a:cs typeface="Carlito"/>
              </a:rPr>
              <a:t>off </a:t>
            </a:r>
            <a:r>
              <a:rPr sz="1200" dirty="0">
                <a:latin typeface="Carlito"/>
                <a:cs typeface="Carlito"/>
              </a:rPr>
              <a:t>the </a:t>
            </a:r>
            <a:r>
              <a:rPr sz="1200" b="1" dirty="0">
                <a:latin typeface="Carlito"/>
                <a:cs typeface="Carlito"/>
              </a:rPr>
              <a:t>SSH  </a:t>
            </a:r>
            <a:r>
              <a:rPr sz="1200" b="1" spc="-5" dirty="0">
                <a:latin typeface="Carlito"/>
                <a:cs typeface="Carlito"/>
              </a:rPr>
              <a:t>Practice Server </a:t>
            </a:r>
            <a:r>
              <a:rPr sz="1200" spc="-5" dirty="0">
                <a:latin typeface="Carlito"/>
                <a:cs typeface="Carlito"/>
              </a:rPr>
              <a:t>when </a:t>
            </a:r>
            <a:r>
              <a:rPr sz="1200" dirty="0">
                <a:latin typeface="Carlito"/>
                <a:cs typeface="Carlito"/>
              </a:rPr>
              <a:t>you </a:t>
            </a:r>
            <a:r>
              <a:rPr sz="1200" spc="-5" dirty="0">
                <a:latin typeface="Carlito"/>
                <a:cs typeface="Carlito"/>
              </a:rPr>
              <a:t>aren’t </a:t>
            </a:r>
            <a:r>
              <a:rPr sz="1200" dirty="0">
                <a:latin typeface="Carlito"/>
                <a:cs typeface="Carlito"/>
              </a:rPr>
              <a:t>using</a:t>
            </a:r>
            <a:r>
              <a:rPr sz="1200" spc="5" dirty="0">
                <a:latin typeface="Carlito"/>
                <a:cs typeface="Carlito"/>
              </a:rPr>
              <a:t> </a:t>
            </a:r>
            <a:r>
              <a:rPr sz="1200" dirty="0">
                <a:latin typeface="Carlito"/>
                <a:cs typeface="Carlito"/>
              </a:rPr>
              <a:t>it?</a:t>
            </a:r>
            <a:endParaRPr sz="1200">
              <a:latin typeface="Carlito"/>
              <a:cs typeface="Carlito"/>
            </a:endParaRPr>
          </a:p>
          <a:p>
            <a:pPr>
              <a:lnSpc>
                <a:spcPct val="100000"/>
              </a:lnSpc>
              <a:spcBef>
                <a:spcPts val="10"/>
              </a:spcBef>
            </a:pPr>
            <a:endParaRPr sz="1150">
              <a:latin typeface="Carlito"/>
              <a:cs typeface="Carlito"/>
            </a:endParaRPr>
          </a:p>
          <a:p>
            <a:pPr marL="469900" indent="-228600">
              <a:lnSpc>
                <a:spcPct val="100000"/>
              </a:lnSpc>
              <a:buAutoNum type="arabicPeriod"/>
              <a:tabLst>
                <a:tab pos="469900" algn="l"/>
              </a:tabLst>
            </a:pPr>
            <a:r>
              <a:rPr sz="1200" dirty="0">
                <a:latin typeface="Carlito"/>
                <a:cs typeface="Carlito"/>
              </a:rPr>
              <a:t>In the </a:t>
            </a:r>
            <a:r>
              <a:rPr sz="1200" b="1" dirty="0">
                <a:latin typeface="Carlito"/>
                <a:cs typeface="Carlito"/>
              </a:rPr>
              <a:t>Amazon EC2 </a:t>
            </a:r>
            <a:r>
              <a:rPr sz="1200" b="1" spc="-5" dirty="0">
                <a:latin typeface="Carlito"/>
                <a:cs typeface="Carlito"/>
              </a:rPr>
              <a:t>Management </a:t>
            </a:r>
            <a:r>
              <a:rPr sz="1200" b="1" dirty="0">
                <a:latin typeface="Carlito"/>
                <a:cs typeface="Carlito"/>
              </a:rPr>
              <a:t>Console</a:t>
            </a:r>
            <a:r>
              <a:rPr sz="1200" dirty="0">
                <a:latin typeface="Carlito"/>
                <a:cs typeface="Carlito"/>
              </a:rPr>
              <a:t>, </a:t>
            </a:r>
            <a:r>
              <a:rPr sz="1200" spc="-5" dirty="0">
                <a:latin typeface="Carlito"/>
                <a:cs typeface="Carlito"/>
              </a:rPr>
              <a:t>click </a:t>
            </a:r>
            <a:r>
              <a:rPr sz="1200" b="1" dirty="0">
                <a:latin typeface="Carlito"/>
                <a:cs typeface="Carlito"/>
              </a:rPr>
              <a:t>Instances </a:t>
            </a:r>
            <a:r>
              <a:rPr sz="1200" dirty="0">
                <a:latin typeface="Carlito"/>
                <a:cs typeface="Carlito"/>
              </a:rPr>
              <a:t>in the left</a:t>
            </a:r>
            <a:r>
              <a:rPr sz="1200" spc="-15" dirty="0">
                <a:latin typeface="Carlito"/>
                <a:cs typeface="Carlito"/>
              </a:rPr>
              <a:t> </a:t>
            </a:r>
            <a:r>
              <a:rPr sz="1200" spc="-5" dirty="0">
                <a:latin typeface="Carlito"/>
                <a:cs typeface="Carlito"/>
              </a:rPr>
              <a:t>navigation.</a:t>
            </a:r>
            <a:endParaRPr sz="1200">
              <a:latin typeface="Carlito"/>
              <a:cs typeface="Carlito"/>
            </a:endParaRPr>
          </a:p>
          <a:p>
            <a:pPr marL="469900" indent="-228600">
              <a:lnSpc>
                <a:spcPct val="100000"/>
              </a:lnSpc>
              <a:spcBef>
                <a:spcPts val="25"/>
              </a:spcBef>
              <a:buAutoNum type="arabicPeriod"/>
              <a:tabLst>
                <a:tab pos="469900" algn="l"/>
              </a:tabLst>
            </a:pPr>
            <a:r>
              <a:rPr sz="1200" dirty="0">
                <a:latin typeface="Carlito"/>
                <a:cs typeface="Carlito"/>
              </a:rPr>
              <a:t>Select </a:t>
            </a:r>
            <a:r>
              <a:rPr sz="1200" spc="-5" dirty="0">
                <a:latin typeface="Carlito"/>
                <a:cs typeface="Carlito"/>
              </a:rPr>
              <a:t>your </a:t>
            </a:r>
            <a:r>
              <a:rPr sz="1200" dirty="0">
                <a:latin typeface="Carlito"/>
                <a:cs typeface="Carlito"/>
              </a:rPr>
              <a:t>running instance and then at the top </a:t>
            </a:r>
            <a:r>
              <a:rPr sz="1200" spc="-5" dirty="0">
                <a:latin typeface="Carlito"/>
                <a:cs typeface="Carlito"/>
              </a:rPr>
              <a:t>of </a:t>
            </a:r>
            <a:r>
              <a:rPr sz="1200" dirty="0">
                <a:latin typeface="Carlito"/>
                <a:cs typeface="Carlito"/>
              </a:rPr>
              <a:t>the screen click </a:t>
            </a:r>
            <a:r>
              <a:rPr sz="1200" b="1" dirty="0">
                <a:latin typeface="Carlito"/>
                <a:cs typeface="Carlito"/>
              </a:rPr>
              <a:t>Actions </a:t>
            </a:r>
            <a:r>
              <a:rPr sz="1200" dirty="0">
                <a:latin typeface="Carlito"/>
                <a:cs typeface="Carlito"/>
              </a:rPr>
              <a:t>&gt; </a:t>
            </a:r>
            <a:r>
              <a:rPr sz="1200" b="1" dirty="0">
                <a:latin typeface="Carlito"/>
                <a:cs typeface="Carlito"/>
              </a:rPr>
              <a:t>Instance State &gt;</a:t>
            </a:r>
            <a:r>
              <a:rPr sz="1200" b="1" spc="-60" dirty="0">
                <a:latin typeface="Carlito"/>
                <a:cs typeface="Carlito"/>
              </a:rPr>
              <a:t> </a:t>
            </a:r>
            <a:r>
              <a:rPr sz="1200" b="1" spc="-5" dirty="0">
                <a:latin typeface="Carlito"/>
                <a:cs typeface="Carlito"/>
              </a:rPr>
              <a:t>Stop</a:t>
            </a:r>
            <a:r>
              <a:rPr sz="1200" spc="-5" dirty="0">
                <a:latin typeface="Carlito"/>
                <a:cs typeface="Carlito"/>
              </a:rPr>
              <a:t>.</a:t>
            </a:r>
            <a:endParaRPr sz="1200">
              <a:latin typeface="Carlito"/>
              <a:cs typeface="Carlito"/>
            </a:endParaRPr>
          </a:p>
          <a:p>
            <a:pPr marL="469265" marR="125730" indent="-228600">
              <a:lnSpc>
                <a:spcPct val="101699"/>
              </a:lnSpc>
              <a:buAutoNum type="arabicPeriod"/>
              <a:tabLst>
                <a:tab pos="469900" algn="l"/>
              </a:tabLst>
            </a:pPr>
            <a:r>
              <a:rPr sz="1200" spc="-5" dirty="0">
                <a:latin typeface="Carlito"/>
                <a:cs typeface="Carlito"/>
              </a:rPr>
              <a:t>Your </a:t>
            </a:r>
            <a:r>
              <a:rPr sz="1200" dirty="0">
                <a:latin typeface="Carlito"/>
                <a:cs typeface="Carlito"/>
              </a:rPr>
              <a:t>instance </a:t>
            </a:r>
            <a:r>
              <a:rPr sz="1200" spc="-5" dirty="0">
                <a:latin typeface="Carlito"/>
                <a:cs typeface="Carlito"/>
              </a:rPr>
              <a:t>will </a:t>
            </a:r>
            <a:r>
              <a:rPr sz="1200" dirty="0">
                <a:latin typeface="Carlito"/>
                <a:cs typeface="Carlito"/>
              </a:rPr>
              <a:t>do a </a:t>
            </a:r>
            <a:r>
              <a:rPr sz="1200" spc="-5" dirty="0">
                <a:latin typeface="Carlito"/>
                <a:cs typeface="Carlito"/>
              </a:rPr>
              <a:t>normal shutdown </a:t>
            </a:r>
            <a:r>
              <a:rPr sz="1200" dirty="0">
                <a:latin typeface="Carlito"/>
                <a:cs typeface="Carlito"/>
              </a:rPr>
              <a:t>and then </a:t>
            </a:r>
            <a:r>
              <a:rPr sz="1200" spc="-5" dirty="0">
                <a:latin typeface="Carlito"/>
                <a:cs typeface="Carlito"/>
              </a:rPr>
              <a:t>will </a:t>
            </a:r>
            <a:r>
              <a:rPr sz="1200" dirty="0">
                <a:latin typeface="Carlito"/>
                <a:cs typeface="Carlito"/>
              </a:rPr>
              <a:t>stop running. </a:t>
            </a:r>
            <a:r>
              <a:rPr sz="1200" spc="-5" dirty="0">
                <a:latin typeface="Carlito"/>
                <a:cs typeface="Carlito"/>
              </a:rPr>
              <a:t>You </a:t>
            </a:r>
            <a:r>
              <a:rPr sz="1200" dirty="0">
                <a:latin typeface="Carlito"/>
                <a:cs typeface="Carlito"/>
              </a:rPr>
              <a:t>may </a:t>
            </a:r>
            <a:r>
              <a:rPr sz="1200" spc="-5" dirty="0">
                <a:latin typeface="Carlito"/>
                <a:cs typeface="Carlito"/>
              </a:rPr>
              <a:t>want </a:t>
            </a:r>
            <a:r>
              <a:rPr sz="1200" dirty="0">
                <a:latin typeface="Carlito"/>
                <a:cs typeface="Carlito"/>
              </a:rPr>
              <a:t>to refresh your  screen. </a:t>
            </a:r>
            <a:r>
              <a:rPr sz="1200" spc="-5" dirty="0">
                <a:latin typeface="Carlito"/>
                <a:cs typeface="Carlito"/>
              </a:rPr>
              <a:t>You </a:t>
            </a:r>
            <a:r>
              <a:rPr sz="1200" dirty="0">
                <a:latin typeface="Carlito"/>
                <a:cs typeface="Carlito"/>
              </a:rPr>
              <a:t>can do that by clicking </a:t>
            </a:r>
            <a:r>
              <a:rPr sz="1200" spc="-5" dirty="0">
                <a:latin typeface="Carlito"/>
                <a:cs typeface="Carlito"/>
              </a:rPr>
              <a:t>on </a:t>
            </a:r>
            <a:r>
              <a:rPr sz="1200" dirty="0">
                <a:latin typeface="Carlito"/>
                <a:cs typeface="Carlito"/>
              </a:rPr>
              <a:t>the </a:t>
            </a:r>
            <a:r>
              <a:rPr sz="1200" spc="-5" dirty="0">
                <a:latin typeface="Carlito"/>
                <a:cs typeface="Carlito"/>
              </a:rPr>
              <a:t>two </a:t>
            </a:r>
            <a:r>
              <a:rPr sz="1200" dirty="0">
                <a:latin typeface="Carlito"/>
                <a:cs typeface="Carlito"/>
              </a:rPr>
              <a:t>circular </a:t>
            </a:r>
            <a:r>
              <a:rPr sz="1200" spc="-5" dirty="0">
                <a:latin typeface="Carlito"/>
                <a:cs typeface="Carlito"/>
              </a:rPr>
              <a:t>arrows </a:t>
            </a:r>
            <a:r>
              <a:rPr sz="1200" i="1" spc="-5" dirty="0">
                <a:latin typeface="Carlito"/>
                <a:cs typeface="Carlito"/>
              </a:rPr>
              <a:t>(refresh) </a:t>
            </a:r>
            <a:r>
              <a:rPr sz="1200" dirty="0">
                <a:latin typeface="Carlito"/>
                <a:cs typeface="Carlito"/>
              </a:rPr>
              <a:t>in the top right </a:t>
            </a:r>
            <a:r>
              <a:rPr sz="1200" spc="-5" dirty="0">
                <a:latin typeface="Carlito"/>
                <a:cs typeface="Carlito"/>
              </a:rPr>
              <a:t>portion</a:t>
            </a:r>
            <a:r>
              <a:rPr sz="1200" spc="15" dirty="0">
                <a:latin typeface="Carlito"/>
                <a:cs typeface="Carlito"/>
              </a:rPr>
              <a:t> </a:t>
            </a:r>
            <a:r>
              <a:rPr sz="1200" spc="-5" dirty="0">
                <a:latin typeface="Carlito"/>
                <a:cs typeface="Carlito"/>
              </a:rPr>
              <a:t>of</a:t>
            </a:r>
            <a:endParaRPr sz="1200">
              <a:latin typeface="Carlito"/>
              <a:cs typeface="Carlito"/>
            </a:endParaRPr>
          </a:p>
          <a:p>
            <a:pPr marL="469265">
              <a:lnSpc>
                <a:spcPct val="100000"/>
              </a:lnSpc>
              <a:spcBef>
                <a:spcPts val="790"/>
              </a:spcBef>
              <a:tabLst>
                <a:tab pos="2391410" algn="l"/>
              </a:tabLst>
            </a:pPr>
            <a:r>
              <a:rPr sz="1200" dirty="0">
                <a:latin typeface="Carlito"/>
                <a:cs typeface="Carlito"/>
              </a:rPr>
              <a:t>your </a:t>
            </a:r>
            <a:r>
              <a:rPr sz="1200" spc="-5" dirty="0">
                <a:latin typeface="Carlito"/>
                <a:cs typeface="Carlito"/>
              </a:rPr>
              <a:t>screen:	</a:t>
            </a:r>
            <a:r>
              <a:rPr sz="1200" dirty="0">
                <a:latin typeface="Carlito"/>
                <a:cs typeface="Carlito"/>
              </a:rPr>
              <a:t>.</a:t>
            </a:r>
            <a:endParaRPr sz="1200">
              <a:latin typeface="Carlito"/>
              <a:cs typeface="Carlito"/>
            </a:endParaRPr>
          </a:p>
          <a:p>
            <a:pPr>
              <a:lnSpc>
                <a:spcPct val="100000"/>
              </a:lnSpc>
              <a:spcBef>
                <a:spcPts val="60"/>
              </a:spcBef>
            </a:pPr>
            <a:endParaRPr sz="1100">
              <a:latin typeface="Carlito"/>
              <a:cs typeface="Carlito"/>
            </a:endParaRPr>
          </a:p>
          <a:p>
            <a:pPr marL="12700">
              <a:lnSpc>
                <a:spcPct val="100000"/>
              </a:lnSpc>
            </a:pPr>
            <a:r>
              <a:rPr sz="1600" b="1" spc="-110" dirty="0">
                <a:latin typeface="Trebuchet MS"/>
                <a:cs typeface="Trebuchet MS"/>
              </a:rPr>
              <a:t>Resize </a:t>
            </a:r>
            <a:r>
              <a:rPr sz="1600" b="1" spc="-90" dirty="0">
                <a:latin typeface="Trebuchet MS"/>
                <a:cs typeface="Trebuchet MS"/>
              </a:rPr>
              <a:t>your</a:t>
            </a:r>
            <a:r>
              <a:rPr sz="1600" b="1" spc="-145" dirty="0">
                <a:latin typeface="Trebuchet MS"/>
                <a:cs typeface="Trebuchet MS"/>
              </a:rPr>
              <a:t> </a:t>
            </a:r>
            <a:r>
              <a:rPr sz="1600" b="1" spc="-90" dirty="0">
                <a:latin typeface="Trebuchet MS"/>
                <a:cs typeface="Trebuchet MS"/>
              </a:rPr>
              <a:t>instance</a:t>
            </a:r>
            <a:endParaRPr sz="1600">
              <a:latin typeface="Trebuchet MS"/>
              <a:cs typeface="Trebuchet MS"/>
            </a:endParaRPr>
          </a:p>
          <a:p>
            <a:pPr marL="469900" indent="-228600">
              <a:lnSpc>
                <a:spcPct val="100000"/>
              </a:lnSpc>
              <a:spcBef>
                <a:spcPts val="1455"/>
              </a:spcBef>
              <a:buAutoNum type="arabicPeriod"/>
              <a:tabLst>
                <a:tab pos="469900" algn="l"/>
              </a:tabLst>
            </a:pPr>
            <a:r>
              <a:rPr sz="1200" dirty="0">
                <a:latin typeface="Carlito"/>
                <a:cs typeface="Carlito"/>
              </a:rPr>
              <a:t>In the </a:t>
            </a:r>
            <a:r>
              <a:rPr sz="1200" b="1" dirty="0">
                <a:latin typeface="Carlito"/>
                <a:cs typeface="Carlito"/>
              </a:rPr>
              <a:t>Actions </a:t>
            </a:r>
            <a:r>
              <a:rPr sz="1200" dirty="0">
                <a:latin typeface="Carlito"/>
                <a:cs typeface="Carlito"/>
              </a:rPr>
              <a:t>menu, select </a:t>
            </a:r>
            <a:r>
              <a:rPr sz="1200" b="1" dirty="0">
                <a:latin typeface="Carlito"/>
                <a:cs typeface="Carlito"/>
              </a:rPr>
              <a:t>Instance Settings &gt; Change Instance</a:t>
            </a:r>
            <a:r>
              <a:rPr sz="1200" b="1" spc="-35" dirty="0">
                <a:latin typeface="Carlito"/>
                <a:cs typeface="Carlito"/>
              </a:rPr>
              <a:t> </a:t>
            </a:r>
            <a:r>
              <a:rPr sz="1200" b="1" dirty="0">
                <a:latin typeface="Carlito"/>
                <a:cs typeface="Carlito"/>
              </a:rPr>
              <a:t>Type</a:t>
            </a:r>
            <a:endParaRPr sz="1200">
              <a:latin typeface="Carlito"/>
              <a:cs typeface="Carlito"/>
            </a:endParaRPr>
          </a:p>
          <a:p>
            <a:pPr marL="469900" indent="-228600">
              <a:lnSpc>
                <a:spcPct val="100000"/>
              </a:lnSpc>
              <a:spcBef>
                <a:spcPts val="25"/>
              </a:spcBef>
              <a:buAutoNum type="arabicPeriod"/>
              <a:tabLst>
                <a:tab pos="469900" algn="l"/>
              </a:tabLst>
            </a:pPr>
            <a:r>
              <a:rPr sz="1200" dirty="0">
                <a:latin typeface="Carlito"/>
                <a:cs typeface="Carlito"/>
              </a:rPr>
              <a:t>Then </a:t>
            </a:r>
            <a:r>
              <a:rPr sz="1200" spc="-5" dirty="0">
                <a:latin typeface="Carlito"/>
                <a:cs typeface="Carlito"/>
              </a:rPr>
              <a:t>configure </a:t>
            </a:r>
            <a:r>
              <a:rPr sz="1200" dirty="0">
                <a:latin typeface="Carlito"/>
                <a:cs typeface="Carlito"/>
              </a:rPr>
              <a:t>the </a:t>
            </a:r>
            <a:r>
              <a:rPr sz="1200" spc="-5" dirty="0">
                <a:latin typeface="Carlito"/>
                <a:cs typeface="Carlito"/>
              </a:rPr>
              <a:t>following:</a:t>
            </a:r>
            <a:endParaRPr sz="1200">
              <a:latin typeface="Carlito"/>
              <a:cs typeface="Carlito"/>
            </a:endParaRPr>
          </a:p>
          <a:p>
            <a:pPr marL="927100" lvl="1" indent="-229235">
              <a:lnSpc>
                <a:spcPct val="100000"/>
              </a:lnSpc>
              <a:spcBef>
                <a:spcPts val="25"/>
              </a:spcBef>
              <a:buFont typeface="Carlito"/>
              <a:buAutoNum type="arabicPeriod"/>
              <a:tabLst>
                <a:tab pos="927100" algn="l"/>
              </a:tabLst>
            </a:pPr>
            <a:r>
              <a:rPr sz="1200" b="1" dirty="0">
                <a:latin typeface="Carlito"/>
                <a:cs typeface="Carlito"/>
              </a:rPr>
              <a:t>Instance Type:</a:t>
            </a:r>
            <a:r>
              <a:rPr sz="1200" b="1" spc="-10" dirty="0">
                <a:latin typeface="Carlito"/>
                <a:cs typeface="Carlito"/>
              </a:rPr>
              <a:t> </a:t>
            </a:r>
            <a:r>
              <a:rPr sz="1200" spc="-5" dirty="0">
                <a:latin typeface="Carlito"/>
                <a:cs typeface="Carlito"/>
              </a:rPr>
              <a:t>t2.small</a:t>
            </a:r>
            <a:endParaRPr sz="1200">
              <a:latin typeface="Carlito"/>
              <a:cs typeface="Carlito"/>
            </a:endParaRPr>
          </a:p>
          <a:p>
            <a:pPr marL="927100" lvl="1" indent="-229235">
              <a:lnSpc>
                <a:spcPct val="100000"/>
              </a:lnSpc>
              <a:spcBef>
                <a:spcPts val="20"/>
              </a:spcBef>
              <a:buAutoNum type="arabicPeriod"/>
              <a:tabLst>
                <a:tab pos="927100" algn="l"/>
              </a:tabLst>
            </a:pPr>
            <a:r>
              <a:rPr sz="1200" dirty="0">
                <a:latin typeface="Carlito"/>
                <a:cs typeface="Carlito"/>
              </a:rPr>
              <a:t>Click</a:t>
            </a:r>
            <a:r>
              <a:rPr sz="1200" spc="-5" dirty="0">
                <a:latin typeface="Carlito"/>
                <a:cs typeface="Carlito"/>
              </a:rPr>
              <a:t> </a:t>
            </a:r>
            <a:r>
              <a:rPr sz="1200" b="1" spc="-5" dirty="0">
                <a:latin typeface="Carlito"/>
                <a:cs typeface="Carlito"/>
              </a:rPr>
              <a:t>Apply</a:t>
            </a:r>
            <a:endParaRPr sz="1200">
              <a:latin typeface="Carlito"/>
              <a:cs typeface="Carlito"/>
            </a:endParaRPr>
          </a:p>
        </p:txBody>
      </p:sp>
      <p:grpSp>
        <p:nvGrpSpPr>
          <p:cNvPr id="10" name="object 10"/>
          <p:cNvGrpSpPr/>
          <p:nvPr/>
        </p:nvGrpSpPr>
        <p:grpSpPr>
          <a:xfrm>
            <a:off x="1076815" y="1891029"/>
            <a:ext cx="2590800" cy="609600"/>
            <a:chOff x="1076815" y="1891029"/>
            <a:chExt cx="2590800" cy="609600"/>
          </a:xfrm>
        </p:grpSpPr>
        <p:sp>
          <p:nvSpPr>
            <p:cNvPr id="11" name="object 11"/>
            <p:cNvSpPr/>
            <p:nvPr/>
          </p:nvSpPr>
          <p:spPr>
            <a:xfrm>
              <a:off x="1076815" y="1891029"/>
              <a:ext cx="609600" cy="609600"/>
            </a:xfrm>
            <a:prstGeom prst="rect">
              <a:avLst/>
            </a:prstGeom>
            <a:blipFill>
              <a:blip r:embed="rId5" cstate="print"/>
              <a:stretch>
                <a:fillRect/>
              </a:stretch>
            </a:blipFill>
          </p:spPr>
          <p:txBody>
            <a:bodyPr wrap="square" lIns="0" tIns="0" rIns="0" bIns="0" rtlCol="0"/>
            <a:lstStyle/>
            <a:p>
              <a:endParaRPr/>
            </a:p>
          </p:txBody>
        </p:sp>
        <p:sp>
          <p:nvSpPr>
            <p:cNvPr id="12" name="object 12"/>
            <p:cNvSpPr/>
            <p:nvPr/>
          </p:nvSpPr>
          <p:spPr>
            <a:xfrm>
              <a:off x="1686420" y="2018029"/>
              <a:ext cx="1981200" cy="482600"/>
            </a:xfrm>
            <a:prstGeom prst="rect">
              <a:avLst/>
            </a:prstGeom>
            <a:blipFill>
              <a:blip r:embed="rId6" cstate="print"/>
              <a:stretch>
                <a:fillRect/>
              </a:stretch>
            </a:blipFill>
          </p:spPr>
          <p:txBody>
            <a:bodyPr wrap="square" lIns="0" tIns="0" rIns="0" bIns="0" rtlCol="0"/>
            <a:lstStyle/>
            <a:p>
              <a:endParaRPr/>
            </a:p>
          </p:txBody>
        </p:sp>
      </p:grpSp>
      <p:sp>
        <p:nvSpPr>
          <p:cNvPr id="14" name="object 17">
            <a:extLst>
              <a:ext uri="{FF2B5EF4-FFF2-40B4-BE49-F238E27FC236}">
                <a16:creationId xmlns:a16="http://schemas.microsoft.com/office/drawing/2014/main" id="{F95EBCDF-7164-A14B-87C2-856612A3B549}"/>
              </a:ext>
            </a:extLst>
          </p:cNvPr>
          <p:cNvSpPr txBox="1">
            <a:spLocks noGrp="1"/>
          </p:cNvSpPr>
          <p:nvPr>
            <p:ph type="sldNum" sz="quarter" idx="7"/>
          </p:nvPr>
        </p:nvSpPr>
        <p:spPr>
          <a:xfrm>
            <a:off x="855149" y="9378939"/>
            <a:ext cx="5718173" cy="536044"/>
          </a:xfrm>
          <a:prstGeom prst="rect">
            <a:avLst/>
          </a:prstGeom>
        </p:spPr>
        <p:txBody>
          <a:bodyPr vert="horz" wrap="square" lIns="0" tIns="5080" rIns="0" bIns="0" rtlCol="0">
            <a:spAutoFit/>
          </a:bodyPr>
          <a:lstStyle/>
          <a:p>
            <a:pPr algn="ctr">
              <a:lnSpc>
                <a:spcPct val="100000"/>
              </a:lnSpc>
              <a:spcBef>
                <a:spcPts val="40"/>
              </a:spcBef>
            </a:pPr>
            <a:r>
              <a:rPr spc="-5" dirty="0"/>
              <a:t>Academic </a:t>
            </a:r>
            <a:r>
              <a:rPr dirty="0"/>
              <a:t>Gateway to </a:t>
            </a:r>
            <a:r>
              <a:rPr spc="-5" dirty="0"/>
              <a:t>the </a:t>
            </a:r>
            <a:r>
              <a:rPr dirty="0"/>
              <a:t>Hearts </a:t>
            </a:r>
            <a:r>
              <a:rPr spc="-5" dirty="0"/>
              <a:t>and Minds of the </a:t>
            </a:r>
            <a:r>
              <a:rPr dirty="0"/>
              <a:t>Next </a:t>
            </a:r>
            <a:r>
              <a:rPr spc="-5" dirty="0"/>
              <a:t>Generation of </a:t>
            </a:r>
            <a:r>
              <a:rPr dirty="0"/>
              <a:t>IT</a:t>
            </a:r>
            <a:r>
              <a:rPr spc="90" dirty="0"/>
              <a:t> </a:t>
            </a:r>
            <a:r>
              <a:rPr spc="-5" dirty="0"/>
              <a:t>Professionals</a:t>
            </a:r>
          </a:p>
          <a:p>
            <a:pPr marL="277495">
              <a:lnSpc>
                <a:spcPts val="1250"/>
              </a:lnSpc>
              <a:spcBef>
                <a:spcPts val="30"/>
              </a:spcBef>
            </a:pPr>
            <a:r>
              <a:rPr sz="1050" b="0" i="0" spc="65" dirty="0">
                <a:solidFill>
                  <a:srgbClr val="333333"/>
                </a:solidFill>
                <a:latin typeface="Trebuchet MS"/>
                <a:cs typeface="Trebuchet MS"/>
              </a:rPr>
              <a:t>©</a:t>
            </a:r>
            <a:r>
              <a:rPr sz="1050" b="0" i="0" spc="-50" dirty="0">
                <a:solidFill>
                  <a:srgbClr val="333333"/>
                </a:solidFill>
                <a:latin typeface="Trebuchet MS"/>
                <a:cs typeface="Trebuchet MS"/>
              </a:rPr>
              <a:t> </a:t>
            </a:r>
            <a:r>
              <a:rPr sz="1050" b="0" i="0" spc="25" dirty="0">
                <a:solidFill>
                  <a:srgbClr val="333333"/>
                </a:solidFill>
                <a:latin typeface="Trebuchet MS"/>
                <a:cs typeface="Trebuchet MS"/>
              </a:rPr>
              <a:t>2020,</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Amazon</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Web</a:t>
            </a:r>
            <a:r>
              <a:rPr sz="1050" b="0" i="0" spc="-40" dirty="0">
                <a:solidFill>
                  <a:srgbClr val="333333"/>
                </a:solidFill>
                <a:latin typeface="Trebuchet MS"/>
                <a:cs typeface="Trebuchet MS"/>
              </a:rPr>
              <a:t> </a:t>
            </a:r>
            <a:r>
              <a:rPr sz="1050" b="0" i="0" spc="-15" dirty="0">
                <a:solidFill>
                  <a:srgbClr val="333333"/>
                </a:solidFill>
                <a:latin typeface="Trebuchet MS"/>
                <a:cs typeface="Trebuchet MS"/>
              </a:rPr>
              <a:t>Services,</a:t>
            </a:r>
            <a:r>
              <a:rPr sz="1050" b="0" i="0" spc="-45" dirty="0">
                <a:solidFill>
                  <a:srgbClr val="333333"/>
                </a:solidFill>
                <a:latin typeface="Trebuchet MS"/>
                <a:cs typeface="Trebuchet MS"/>
              </a:rPr>
              <a:t> </a:t>
            </a:r>
            <a:r>
              <a:rPr sz="1050" b="0" i="0" spc="-35" dirty="0">
                <a:solidFill>
                  <a:srgbClr val="333333"/>
                </a:solidFill>
                <a:latin typeface="Trebuchet MS"/>
                <a:cs typeface="Trebuchet MS"/>
              </a:rPr>
              <a:t>Inc.</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or</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its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affiliates.</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All</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rights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reserved.</a:t>
            </a:r>
            <a:endParaRPr sz="1050" dirty="0">
              <a:latin typeface="Trebuchet MS"/>
              <a:cs typeface="Trebuchet MS"/>
            </a:endParaRPr>
          </a:p>
          <a:p>
            <a:pPr algn="ctr">
              <a:lnSpc>
                <a:spcPts val="1430"/>
              </a:lnSpc>
            </a:pPr>
            <a:fld id="{81D60167-4931-47E6-BA6A-407CBD079E47}" type="slidenum">
              <a:rPr b="0" i="0" dirty="0">
                <a:latin typeface="Carlito"/>
                <a:cs typeface="Carlito"/>
              </a:rPr>
              <a:t>11</a:t>
            </a:fld>
            <a:endParaRPr b="0" i="0" dirty="0">
              <a:latin typeface="Carlito"/>
              <a:cs typeface="Carlito"/>
            </a:endParaRPr>
          </a:p>
        </p:txBody>
      </p:sp>
      <p:sp>
        <p:nvSpPr>
          <p:cNvPr id="15" name="object 2">
            <a:extLst>
              <a:ext uri="{FF2B5EF4-FFF2-40B4-BE49-F238E27FC236}">
                <a16:creationId xmlns:a16="http://schemas.microsoft.com/office/drawing/2014/main" id="{CAE62D28-B234-6E42-B2FE-FFC0E07CB173}"/>
              </a:ext>
            </a:extLst>
          </p:cNvPr>
          <p:cNvSpPr txBox="1"/>
          <p:nvPr/>
        </p:nvSpPr>
        <p:spPr>
          <a:xfrm>
            <a:off x="534923" y="527468"/>
            <a:ext cx="4225290" cy="270510"/>
          </a:xfrm>
          <a:prstGeom prst="rect">
            <a:avLst/>
          </a:prstGeom>
        </p:spPr>
        <p:txBody>
          <a:bodyPr vert="horz" wrap="square" lIns="0" tIns="13335" rIns="0" bIns="0" rtlCol="0">
            <a:spAutoFit/>
          </a:bodyPr>
          <a:lstStyle/>
          <a:p>
            <a:pPr marL="12700">
              <a:lnSpc>
                <a:spcPct val="100000"/>
              </a:lnSpc>
              <a:spcBef>
                <a:spcPts val="105"/>
              </a:spcBef>
            </a:pPr>
            <a:r>
              <a:rPr sz="1600" spc="-70" dirty="0">
                <a:solidFill>
                  <a:srgbClr val="262626"/>
                </a:solidFill>
                <a:latin typeface="Trebuchet MS"/>
                <a:cs typeface="Trebuchet MS"/>
              </a:rPr>
              <a:t>Secure</a:t>
            </a:r>
            <a:r>
              <a:rPr sz="1600" spc="-130" dirty="0">
                <a:solidFill>
                  <a:srgbClr val="262626"/>
                </a:solidFill>
                <a:latin typeface="Trebuchet MS"/>
                <a:cs typeface="Trebuchet MS"/>
              </a:rPr>
              <a:t> </a:t>
            </a:r>
            <a:r>
              <a:rPr sz="1600" spc="-75" dirty="0">
                <a:solidFill>
                  <a:srgbClr val="262626"/>
                </a:solidFill>
                <a:latin typeface="Trebuchet MS"/>
                <a:cs typeface="Trebuchet MS"/>
              </a:rPr>
              <a:t>Shell</a:t>
            </a:r>
            <a:r>
              <a:rPr sz="1600" spc="-130" dirty="0">
                <a:solidFill>
                  <a:srgbClr val="262626"/>
                </a:solidFill>
                <a:latin typeface="Trebuchet MS"/>
                <a:cs typeface="Trebuchet MS"/>
              </a:rPr>
              <a:t> </a:t>
            </a:r>
            <a:r>
              <a:rPr sz="1600" spc="-70" dirty="0">
                <a:solidFill>
                  <a:srgbClr val="262626"/>
                </a:solidFill>
                <a:latin typeface="Trebuchet MS"/>
                <a:cs typeface="Trebuchet MS"/>
              </a:rPr>
              <a:t>(SSH)</a:t>
            </a:r>
            <a:r>
              <a:rPr sz="1600" spc="-125" dirty="0">
                <a:solidFill>
                  <a:srgbClr val="262626"/>
                </a:solidFill>
                <a:latin typeface="Trebuchet MS"/>
                <a:cs typeface="Trebuchet MS"/>
              </a:rPr>
              <a:t> </a:t>
            </a:r>
            <a:r>
              <a:rPr sz="1600" spc="-60" dirty="0">
                <a:solidFill>
                  <a:srgbClr val="262626"/>
                </a:solidFill>
                <a:latin typeface="Trebuchet MS"/>
                <a:cs typeface="Trebuchet MS"/>
              </a:rPr>
              <a:t>into</a:t>
            </a:r>
            <a:r>
              <a:rPr sz="1600" spc="-135" dirty="0">
                <a:solidFill>
                  <a:srgbClr val="262626"/>
                </a:solidFill>
                <a:latin typeface="Trebuchet MS"/>
                <a:cs typeface="Trebuchet MS"/>
              </a:rPr>
              <a:t> </a:t>
            </a:r>
            <a:r>
              <a:rPr sz="1600" spc="-55" dirty="0">
                <a:solidFill>
                  <a:srgbClr val="262626"/>
                </a:solidFill>
                <a:latin typeface="Trebuchet MS"/>
                <a:cs typeface="Trebuchet MS"/>
              </a:rPr>
              <a:t>Amazon</a:t>
            </a:r>
            <a:r>
              <a:rPr sz="1600" spc="-130" dirty="0">
                <a:solidFill>
                  <a:srgbClr val="262626"/>
                </a:solidFill>
                <a:latin typeface="Trebuchet MS"/>
                <a:cs typeface="Trebuchet MS"/>
              </a:rPr>
              <a:t> </a:t>
            </a:r>
            <a:r>
              <a:rPr sz="1600" spc="-70" dirty="0">
                <a:solidFill>
                  <a:srgbClr val="262626"/>
                </a:solidFill>
                <a:latin typeface="Trebuchet MS"/>
                <a:cs typeface="Trebuchet MS"/>
              </a:rPr>
              <a:t>EC2</a:t>
            </a:r>
            <a:r>
              <a:rPr sz="1600" spc="-130" dirty="0">
                <a:solidFill>
                  <a:srgbClr val="262626"/>
                </a:solidFill>
                <a:latin typeface="Trebuchet MS"/>
                <a:cs typeface="Trebuchet MS"/>
              </a:rPr>
              <a:t> </a:t>
            </a:r>
            <a:r>
              <a:rPr sz="1600" spc="-65" dirty="0">
                <a:solidFill>
                  <a:srgbClr val="262626"/>
                </a:solidFill>
                <a:latin typeface="Trebuchet MS"/>
                <a:cs typeface="Trebuchet MS"/>
              </a:rPr>
              <a:t>Instance</a:t>
            </a:r>
            <a:r>
              <a:rPr sz="1600" spc="-120" dirty="0">
                <a:solidFill>
                  <a:srgbClr val="262626"/>
                </a:solidFill>
                <a:latin typeface="Trebuchet MS"/>
                <a:cs typeface="Trebuchet MS"/>
              </a:rPr>
              <a:t> </a:t>
            </a:r>
            <a:r>
              <a:rPr sz="1600" spc="-35" dirty="0">
                <a:solidFill>
                  <a:srgbClr val="262626"/>
                </a:solidFill>
                <a:latin typeface="Trebuchet MS"/>
                <a:cs typeface="Trebuchet MS"/>
              </a:rPr>
              <a:t>(Mac)</a:t>
            </a:r>
            <a:endParaRPr sz="1600" dirty="0">
              <a:latin typeface="Trebuchet MS"/>
              <a:cs typeface="Trebuchet MS"/>
            </a:endParaRPr>
          </a:p>
        </p:txBody>
      </p:sp>
    </p:spTree>
    <p:extLst>
      <p:ext uri="{BB962C8B-B14F-4D97-AF65-F5344CB8AC3E}">
        <p14:creationId xmlns:p14="http://schemas.microsoft.com/office/powerpoint/2010/main" val="3752108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905130" y="3878252"/>
            <a:ext cx="1266825" cy="771525"/>
          </a:xfrm>
          <a:prstGeom prst="rect">
            <a:avLst/>
          </a:prstGeom>
        </p:spPr>
        <p:txBody>
          <a:bodyPr vert="horz" wrap="square" lIns="0" tIns="0" rIns="0" bIns="0" rtlCol="0">
            <a:spAutoFit/>
          </a:bodyPr>
          <a:lstStyle/>
          <a:p>
            <a:pPr>
              <a:lnSpc>
                <a:spcPts val="1385"/>
              </a:lnSpc>
            </a:pPr>
            <a:r>
              <a:rPr sz="1200" b="1" spc="-5" dirty="0">
                <a:latin typeface="Carlito"/>
                <a:cs typeface="Carlito"/>
              </a:rPr>
              <a:t>Test</a:t>
            </a:r>
            <a:endParaRPr sz="1200">
              <a:latin typeface="Carlito"/>
              <a:cs typeface="Carlito"/>
            </a:endParaRPr>
          </a:p>
          <a:p>
            <a:pPr>
              <a:lnSpc>
                <a:spcPct val="100000"/>
              </a:lnSpc>
              <a:spcBef>
                <a:spcPts val="55"/>
              </a:spcBef>
            </a:pPr>
            <a:endParaRPr sz="1350">
              <a:latin typeface="Carlito"/>
              <a:cs typeface="Carlito"/>
            </a:endParaRPr>
          </a:p>
          <a:p>
            <a:pPr marL="63500">
              <a:lnSpc>
                <a:spcPct val="100000"/>
              </a:lnSpc>
            </a:pPr>
            <a:r>
              <a:rPr sz="1200" dirty="0">
                <a:latin typeface="Carlito"/>
                <a:cs typeface="Carlito"/>
              </a:rPr>
              <a:t>1.</a:t>
            </a:r>
            <a:endParaRPr sz="1200">
              <a:latin typeface="Carlito"/>
              <a:cs typeface="Carlito"/>
            </a:endParaRPr>
          </a:p>
          <a:p>
            <a:pPr marL="63500">
              <a:lnSpc>
                <a:spcPct val="100000"/>
              </a:lnSpc>
              <a:spcBef>
                <a:spcPts val="25"/>
              </a:spcBef>
            </a:pPr>
            <a:r>
              <a:rPr sz="1200" dirty="0">
                <a:latin typeface="Carlito"/>
                <a:cs typeface="Carlito"/>
              </a:rPr>
              <a:t>2. </a:t>
            </a:r>
            <a:r>
              <a:rPr sz="1200" spc="-5" dirty="0">
                <a:latin typeface="Carlito"/>
                <a:cs typeface="Carlito"/>
              </a:rPr>
              <a:t>[your text</a:t>
            </a:r>
            <a:r>
              <a:rPr sz="1200" spc="15" dirty="0">
                <a:latin typeface="Carlito"/>
                <a:cs typeface="Carlito"/>
              </a:rPr>
              <a:t> </a:t>
            </a:r>
            <a:r>
              <a:rPr sz="1200" dirty="0">
                <a:latin typeface="Carlito"/>
                <a:cs typeface="Carlito"/>
              </a:rPr>
              <a:t>here]</a:t>
            </a:r>
            <a:endParaRPr sz="1200">
              <a:latin typeface="Carlito"/>
              <a:cs typeface="Carlito"/>
            </a:endParaRPr>
          </a:p>
        </p:txBody>
      </p:sp>
      <p:sp>
        <p:nvSpPr>
          <p:cNvPr id="8" name="object 8"/>
          <p:cNvSpPr/>
          <p:nvPr/>
        </p:nvSpPr>
        <p:spPr>
          <a:xfrm>
            <a:off x="800100" y="3331629"/>
            <a:ext cx="5765800" cy="1377950"/>
          </a:xfrm>
          <a:custGeom>
            <a:avLst/>
            <a:gdLst/>
            <a:ahLst/>
            <a:cxnLst/>
            <a:rect l="l" t="t" r="r" b="b"/>
            <a:pathLst>
              <a:path w="5765800" h="1377950">
                <a:moveTo>
                  <a:pt x="5765800" y="0"/>
                </a:moveTo>
                <a:lnTo>
                  <a:pt x="0" y="0"/>
                </a:lnTo>
                <a:lnTo>
                  <a:pt x="0" y="1377950"/>
                </a:lnTo>
                <a:lnTo>
                  <a:pt x="5765800" y="1377950"/>
                </a:lnTo>
                <a:lnTo>
                  <a:pt x="5765800" y="0"/>
                </a:lnTo>
                <a:close/>
              </a:path>
            </a:pathLst>
          </a:custGeom>
          <a:solidFill>
            <a:srgbClr val="FFFFFF"/>
          </a:solidFill>
        </p:spPr>
        <p:txBody>
          <a:bodyPr wrap="square" lIns="0" tIns="0" rIns="0" bIns="0" rtlCol="0"/>
          <a:lstStyle/>
          <a:p>
            <a:endParaRPr/>
          </a:p>
        </p:txBody>
      </p:sp>
      <p:sp>
        <p:nvSpPr>
          <p:cNvPr id="9" name="object 9"/>
          <p:cNvSpPr txBox="1"/>
          <p:nvPr/>
        </p:nvSpPr>
        <p:spPr>
          <a:xfrm>
            <a:off x="499363" y="1681988"/>
            <a:ext cx="5900420" cy="2446020"/>
          </a:xfrm>
          <a:prstGeom prst="rect">
            <a:avLst/>
          </a:prstGeom>
        </p:spPr>
        <p:txBody>
          <a:bodyPr vert="horz" wrap="square" lIns="0" tIns="13335" rIns="0" bIns="0" rtlCol="0">
            <a:spAutoFit/>
          </a:bodyPr>
          <a:lstStyle/>
          <a:p>
            <a:pPr marL="12700">
              <a:lnSpc>
                <a:spcPct val="100000"/>
              </a:lnSpc>
              <a:spcBef>
                <a:spcPts val="105"/>
              </a:spcBef>
            </a:pPr>
            <a:r>
              <a:rPr sz="1600" b="1" spc="-85" dirty="0">
                <a:latin typeface="Trebuchet MS"/>
                <a:cs typeface="Trebuchet MS"/>
              </a:rPr>
              <a:t>Start </a:t>
            </a:r>
            <a:r>
              <a:rPr sz="1600" b="1" spc="-95" dirty="0">
                <a:latin typeface="Trebuchet MS"/>
                <a:cs typeface="Trebuchet MS"/>
              </a:rPr>
              <a:t>the </a:t>
            </a:r>
            <a:r>
              <a:rPr sz="1600" b="1" spc="-110" dirty="0">
                <a:latin typeface="Trebuchet MS"/>
                <a:cs typeface="Trebuchet MS"/>
              </a:rPr>
              <a:t>resized</a:t>
            </a:r>
            <a:r>
              <a:rPr sz="1600" b="1" spc="-200" dirty="0">
                <a:latin typeface="Trebuchet MS"/>
                <a:cs typeface="Trebuchet MS"/>
              </a:rPr>
              <a:t> </a:t>
            </a:r>
            <a:r>
              <a:rPr sz="1600" b="1" spc="-90" dirty="0">
                <a:latin typeface="Trebuchet MS"/>
                <a:cs typeface="Trebuchet MS"/>
              </a:rPr>
              <a:t>instance</a:t>
            </a:r>
            <a:endParaRPr sz="1600">
              <a:latin typeface="Trebuchet MS"/>
              <a:cs typeface="Trebuchet MS"/>
            </a:endParaRPr>
          </a:p>
          <a:p>
            <a:pPr marL="469900" indent="-228600">
              <a:lnSpc>
                <a:spcPct val="100000"/>
              </a:lnSpc>
              <a:spcBef>
                <a:spcPts val="1460"/>
              </a:spcBef>
              <a:buAutoNum type="arabicPeriod"/>
              <a:tabLst>
                <a:tab pos="469900" algn="l"/>
              </a:tabLst>
            </a:pPr>
            <a:r>
              <a:rPr sz="1200" dirty="0">
                <a:latin typeface="Carlito"/>
                <a:cs typeface="Carlito"/>
              </a:rPr>
              <a:t>In the left </a:t>
            </a:r>
            <a:r>
              <a:rPr sz="1200" spc="-5" dirty="0">
                <a:latin typeface="Carlito"/>
                <a:cs typeface="Carlito"/>
              </a:rPr>
              <a:t>navigation </a:t>
            </a:r>
            <a:r>
              <a:rPr sz="1200" dirty="0">
                <a:latin typeface="Carlito"/>
                <a:cs typeface="Carlito"/>
              </a:rPr>
              <a:t>pain, click</a:t>
            </a:r>
            <a:r>
              <a:rPr sz="1200" spc="-5" dirty="0">
                <a:latin typeface="Carlito"/>
                <a:cs typeface="Carlito"/>
              </a:rPr>
              <a:t> </a:t>
            </a:r>
            <a:r>
              <a:rPr sz="1200" b="1" spc="-5" dirty="0">
                <a:latin typeface="Carlito"/>
                <a:cs typeface="Carlito"/>
              </a:rPr>
              <a:t>Instances</a:t>
            </a:r>
            <a:r>
              <a:rPr sz="1200" spc="-5" dirty="0">
                <a:latin typeface="Carlito"/>
                <a:cs typeface="Carlito"/>
              </a:rPr>
              <a:t>.</a:t>
            </a:r>
            <a:endParaRPr sz="1200">
              <a:latin typeface="Carlito"/>
              <a:cs typeface="Carlito"/>
            </a:endParaRPr>
          </a:p>
          <a:p>
            <a:pPr marL="469900" indent="-228600">
              <a:lnSpc>
                <a:spcPct val="100000"/>
              </a:lnSpc>
              <a:spcBef>
                <a:spcPts val="20"/>
              </a:spcBef>
              <a:buAutoNum type="arabicPeriod"/>
              <a:tabLst>
                <a:tab pos="469900" algn="l"/>
              </a:tabLst>
            </a:pPr>
            <a:r>
              <a:rPr sz="1200" dirty="0">
                <a:latin typeface="Carlito"/>
                <a:cs typeface="Carlito"/>
              </a:rPr>
              <a:t>In the </a:t>
            </a:r>
            <a:r>
              <a:rPr sz="1200" spc="-5" dirty="0">
                <a:latin typeface="Carlito"/>
                <a:cs typeface="Carlito"/>
              </a:rPr>
              <a:t>Actions </a:t>
            </a:r>
            <a:r>
              <a:rPr sz="1200" dirty="0">
                <a:latin typeface="Carlito"/>
                <a:cs typeface="Carlito"/>
              </a:rPr>
              <a:t>menu, select </a:t>
            </a:r>
            <a:r>
              <a:rPr sz="1200" b="1" dirty="0">
                <a:latin typeface="Carlito"/>
                <a:cs typeface="Carlito"/>
              </a:rPr>
              <a:t>Instance State &gt;</a:t>
            </a:r>
            <a:r>
              <a:rPr sz="1200" b="1" spc="-10" dirty="0">
                <a:latin typeface="Carlito"/>
                <a:cs typeface="Carlito"/>
              </a:rPr>
              <a:t> </a:t>
            </a:r>
            <a:r>
              <a:rPr sz="1200" b="1" spc="-5" dirty="0">
                <a:latin typeface="Carlito"/>
                <a:cs typeface="Carlito"/>
              </a:rPr>
              <a:t>Start</a:t>
            </a:r>
            <a:r>
              <a:rPr sz="1200" spc="-5" dirty="0">
                <a:latin typeface="Carlito"/>
                <a:cs typeface="Carlito"/>
              </a:rPr>
              <a:t>.</a:t>
            </a:r>
            <a:endParaRPr sz="1200">
              <a:latin typeface="Carlito"/>
              <a:cs typeface="Carlito"/>
            </a:endParaRPr>
          </a:p>
          <a:p>
            <a:pPr marL="469900" indent="-228600">
              <a:lnSpc>
                <a:spcPct val="100000"/>
              </a:lnSpc>
              <a:spcBef>
                <a:spcPts val="25"/>
              </a:spcBef>
              <a:buAutoNum type="arabicPeriod"/>
              <a:tabLst>
                <a:tab pos="469900" algn="l"/>
              </a:tabLst>
            </a:pPr>
            <a:r>
              <a:rPr sz="1200" dirty="0">
                <a:latin typeface="Carlito"/>
                <a:cs typeface="Carlito"/>
              </a:rPr>
              <a:t>Click </a:t>
            </a:r>
            <a:r>
              <a:rPr sz="1200" b="1" spc="-5" dirty="0">
                <a:latin typeface="Carlito"/>
                <a:cs typeface="Carlito"/>
              </a:rPr>
              <a:t>Yes, Start </a:t>
            </a:r>
            <a:r>
              <a:rPr sz="1200" dirty="0">
                <a:latin typeface="Carlito"/>
                <a:cs typeface="Carlito"/>
              </a:rPr>
              <a:t>in the </a:t>
            </a:r>
            <a:r>
              <a:rPr sz="1200" spc="-5" dirty="0">
                <a:latin typeface="Carlito"/>
                <a:cs typeface="Carlito"/>
              </a:rPr>
              <a:t>modal. You </a:t>
            </a:r>
            <a:r>
              <a:rPr sz="1200" dirty="0">
                <a:latin typeface="Carlito"/>
                <a:cs typeface="Carlito"/>
              </a:rPr>
              <a:t>can click the refresh </a:t>
            </a:r>
            <a:r>
              <a:rPr sz="1200" spc="-5" dirty="0">
                <a:latin typeface="Carlito"/>
                <a:cs typeface="Carlito"/>
              </a:rPr>
              <a:t>arrows if</a:t>
            </a:r>
            <a:r>
              <a:rPr sz="1200" spc="5" dirty="0">
                <a:latin typeface="Carlito"/>
                <a:cs typeface="Carlito"/>
              </a:rPr>
              <a:t> </a:t>
            </a:r>
            <a:r>
              <a:rPr sz="1200" spc="-5" dirty="0">
                <a:latin typeface="Carlito"/>
                <a:cs typeface="Carlito"/>
              </a:rPr>
              <a:t>preferred.</a:t>
            </a:r>
            <a:endParaRPr sz="1200">
              <a:latin typeface="Carlito"/>
              <a:cs typeface="Carlito"/>
            </a:endParaRPr>
          </a:p>
          <a:p>
            <a:pPr marL="469900" indent="-228600">
              <a:lnSpc>
                <a:spcPct val="100000"/>
              </a:lnSpc>
              <a:spcBef>
                <a:spcPts val="25"/>
              </a:spcBef>
              <a:buAutoNum type="arabicPeriod"/>
              <a:tabLst>
                <a:tab pos="469900" algn="l"/>
              </a:tabLst>
            </a:pPr>
            <a:r>
              <a:rPr sz="1200" spc="-5" dirty="0">
                <a:latin typeface="Carlito"/>
                <a:cs typeface="Carlito"/>
              </a:rPr>
              <a:t>Copy </a:t>
            </a:r>
            <a:r>
              <a:rPr sz="1200" dirty="0">
                <a:latin typeface="Carlito"/>
                <a:cs typeface="Carlito"/>
              </a:rPr>
              <a:t>and paste the </a:t>
            </a:r>
            <a:r>
              <a:rPr sz="1200" b="1" dirty="0">
                <a:latin typeface="Carlito"/>
                <a:cs typeface="Carlito"/>
              </a:rPr>
              <a:t>new </a:t>
            </a:r>
            <a:r>
              <a:rPr sz="1200" dirty="0">
                <a:latin typeface="Carlito"/>
                <a:cs typeface="Carlito"/>
              </a:rPr>
              <a:t>Amazon EC2 Public IP address </a:t>
            </a:r>
            <a:r>
              <a:rPr sz="1200" spc="-5" dirty="0">
                <a:latin typeface="Carlito"/>
                <a:cs typeface="Carlito"/>
              </a:rPr>
              <a:t>from </a:t>
            </a:r>
            <a:r>
              <a:rPr sz="1200" dirty="0">
                <a:latin typeface="Carlito"/>
                <a:cs typeface="Carlito"/>
              </a:rPr>
              <a:t>the Amazon EC2</a:t>
            </a:r>
            <a:r>
              <a:rPr sz="1200" spc="-55" dirty="0">
                <a:latin typeface="Carlito"/>
                <a:cs typeface="Carlito"/>
              </a:rPr>
              <a:t> </a:t>
            </a:r>
            <a:r>
              <a:rPr sz="1200" spc="-5" dirty="0">
                <a:latin typeface="Carlito"/>
                <a:cs typeface="Carlito"/>
              </a:rPr>
              <a:t>Details.</a:t>
            </a:r>
            <a:endParaRPr sz="1200">
              <a:latin typeface="Carlito"/>
              <a:cs typeface="Carlito"/>
            </a:endParaRPr>
          </a:p>
          <a:p>
            <a:pPr marL="469900" indent="-228600">
              <a:lnSpc>
                <a:spcPct val="100000"/>
              </a:lnSpc>
              <a:spcBef>
                <a:spcPts val="25"/>
              </a:spcBef>
              <a:buAutoNum type="arabicPeriod"/>
              <a:tabLst>
                <a:tab pos="469900" algn="l"/>
              </a:tabLst>
            </a:pPr>
            <a:r>
              <a:rPr sz="1200" dirty="0">
                <a:latin typeface="Carlito"/>
                <a:cs typeface="Carlito"/>
              </a:rPr>
              <a:t>Open up a </a:t>
            </a:r>
            <a:r>
              <a:rPr sz="1200" spc="-5" dirty="0">
                <a:latin typeface="Carlito"/>
                <a:cs typeface="Carlito"/>
              </a:rPr>
              <a:t>browser </a:t>
            </a:r>
            <a:r>
              <a:rPr sz="1200" dirty="0">
                <a:latin typeface="Carlito"/>
                <a:cs typeface="Carlito"/>
              </a:rPr>
              <a:t>tab and </a:t>
            </a:r>
            <a:r>
              <a:rPr sz="1200" spc="-5" dirty="0">
                <a:latin typeface="Carlito"/>
                <a:cs typeface="Carlito"/>
              </a:rPr>
              <a:t>enter the</a:t>
            </a:r>
            <a:r>
              <a:rPr sz="1200" spc="5" dirty="0">
                <a:latin typeface="Carlito"/>
                <a:cs typeface="Carlito"/>
              </a:rPr>
              <a:t> </a:t>
            </a:r>
            <a:r>
              <a:rPr sz="1200" dirty="0">
                <a:latin typeface="Carlito"/>
                <a:cs typeface="Carlito"/>
              </a:rPr>
              <a:t>address.</a:t>
            </a:r>
            <a:endParaRPr sz="1200">
              <a:latin typeface="Carlito"/>
              <a:cs typeface="Carlito"/>
            </a:endParaRPr>
          </a:p>
          <a:p>
            <a:pPr>
              <a:lnSpc>
                <a:spcPct val="100000"/>
              </a:lnSpc>
              <a:spcBef>
                <a:spcPts val="15"/>
              </a:spcBef>
            </a:pPr>
            <a:endParaRPr sz="2050">
              <a:latin typeface="Carlito"/>
              <a:cs typeface="Carlito"/>
            </a:endParaRPr>
          </a:p>
          <a:p>
            <a:pPr marL="396240" marR="5080">
              <a:lnSpc>
                <a:spcPct val="101699"/>
              </a:lnSpc>
            </a:pPr>
            <a:r>
              <a:rPr sz="1200" dirty="0">
                <a:latin typeface="Carlito"/>
                <a:cs typeface="Carlito"/>
              </a:rPr>
              <a:t>Can </a:t>
            </a:r>
            <a:r>
              <a:rPr sz="1200" spc="-5" dirty="0">
                <a:latin typeface="Carlito"/>
                <a:cs typeface="Carlito"/>
              </a:rPr>
              <a:t>you </a:t>
            </a:r>
            <a:r>
              <a:rPr sz="1200" dirty="0">
                <a:latin typeface="Carlito"/>
                <a:cs typeface="Carlito"/>
              </a:rPr>
              <a:t>SSH into </a:t>
            </a:r>
            <a:r>
              <a:rPr sz="1200" spc="-5" dirty="0">
                <a:latin typeface="Carlito"/>
                <a:cs typeface="Carlito"/>
              </a:rPr>
              <a:t>your </a:t>
            </a:r>
            <a:r>
              <a:rPr sz="1200" dirty="0">
                <a:latin typeface="Carlito"/>
                <a:cs typeface="Carlito"/>
              </a:rPr>
              <a:t>new </a:t>
            </a:r>
            <a:r>
              <a:rPr sz="1200" spc="-5" dirty="0">
                <a:latin typeface="Carlito"/>
                <a:cs typeface="Carlito"/>
              </a:rPr>
              <a:t>t2:small </a:t>
            </a:r>
            <a:r>
              <a:rPr sz="1200" dirty="0">
                <a:latin typeface="Carlito"/>
                <a:cs typeface="Carlito"/>
              </a:rPr>
              <a:t>instance using the </a:t>
            </a:r>
            <a:r>
              <a:rPr sz="1200" spc="-5" dirty="0">
                <a:latin typeface="Carlito"/>
                <a:cs typeface="Carlito"/>
              </a:rPr>
              <a:t>same </a:t>
            </a:r>
            <a:r>
              <a:rPr sz="1200" dirty="0">
                <a:latin typeface="Carlito"/>
                <a:cs typeface="Carlito"/>
              </a:rPr>
              <a:t>key pair and SSH </a:t>
            </a:r>
            <a:r>
              <a:rPr sz="1200" spc="-5" dirty="0">
                <a:latin typeface="Carlito"/>
                <a:cs typeface="Carlito"/>
              </a:rPr>
              <a:t>commands  </a:t>
            </a:r>
            <a:r>
              <a:rPr sz="1200" dirty="0">
                <a:latin typeface="Carlito"/>
                <a:cs typeface="Carlito"/>
              </a:rPr>
              <a:t>you used </a:t>
            </a:r>
            <a:r>
              <a:rPr sz="1200" spc="-5" dirty="0">
                <a:latin typeface="Carlito"/>
                <a:cs typeface="Carlito"/>
              </a:rPr>
              <a:t>before? </a:t>
            </a:r>
            <a:r>
              <a:rPr sz="1200" b="1" spc="-5" dirty="0">
                <a:latin typeface="Carlito"/>
                <a:cs typeface="Carlito"/>
              </a:rPr>
              <a:t>Hints: </a:t>
            </a:r>
            <a:r>
              <a:rPr sz="1200" spc="-5" dirty="0">
                <a:latin typeface="Carlito"/>
                <a:cs typeface="Carlito"/>
              </a:rPr>
              <a:t>You don’t </a:t>
            </a:r>
            <a:r>
              <a:rPr sz="1200" dirty="0">
                <a:latin typeface="Carlito"/>
                <a:cs typeface="Carlito"/>
              </a:rPr>
              <a:t>need to repeat the </a:t>
            </a:r>
            <a:r>
              <a:rPr sz="1200" b="1" spc="-5" dirty="0">
                <a:latin typeface="Carlito"/>
                <a:cs typeface="Carlito"/>
              </a:rPr>
              <a:t>chmod 400  Desktop/My_SSH_Key.pem </a:t>
            </a:r>
            <a:r>
              <a:rPr sz="1200" spc="-5" dirty="0">
                <a:latin typeface="Carlito"/>
                <a:cs typeface="Carlito"/>
              </a:rPr>
              <a:t>command; </a:t>
            </a:r>
            <a:r>
              <a:rPr sz="1200" dirty="0">
                <a:latin typeface="Carlito"/>
                <a:cs typeface="Carlito"/>
              </a:rPr>
              <a:t>remember to use the new </a:t>
            </a:r>
            <a:r>
              <a:rPr sz="1200" spc="-5" dirty="0">
                <a:latin typeface="Carlito"/>
                <a:cs typeface="Carlito"/>
              </a:rPr>
              <a:t>t2:small IPv4 </a:t>
            </a:r>
            <a:r>
              <a:rPr sz="1200" dirty="0">
                <a:latin typeface="Carlito"/>
                <a:cs typeface="Carlito"/>
              </a:rPr>
              <a:t>Public IP  </a:t>
            </a:r>
            <a:r>
              <a:rPr sz="1200" spc="-5" dirty="0">
                <a:latin typeface="Carlito"/>
                <a:cs typeface="Carlito"/>
              </a:rPr>
              <a:t>address.</a:t>
            </a:r>
            <a:endParaRPr sz="1200">
              <a:latin typeface="Carlito"/>
              <a:cs typeface="Carlito"/>
            </a:endParaRPr>
          </a:p>
        </p:txBody>
      </p:sp>
      <p:grpSp>
        <p:nvGrpSpPr>
          <p:cNvPr id="10" name="object 10"/>
          <p:cNvGrpSpPr/>
          <p:nvPr/>
        </p:nvGrpSpPr>
        <p:grpSpPr>
          <a:xfrm>
            <a:off x="270511" y="3559593"/>
            <a:ext cx="6221730" cy="957580"/>
            <a:chOff x="270511" y="3559593"/>
            <a:chExt cx="6221730" cy="957580"/>
          </a:xfrm>
        </p:grpSpPr>
        <p:sp>
          <p:nvSpPr>
            <p:cNvPr id="11" name="object 11"/>
            <p:cNvSpPr/>
            <p:nvPr/>
          </p:nvSpPr>
          <p:spPr>
            <a:xfrm>
              <a:off x="877824" y="4325111"/>
              <a:ext cx="5614670" cy="18415"/>
            </a:xfrm>
            <a:custGeom>
              <a:avLst/>
              <a:gdLst/>
              <a:ahLst/>
              <a:cxnLst/>
              <a:rect l="l" t="t" r="r" b="b"/>
              <a:pathLst>
                <a:path w="5614670" h="18414">
                  <a:moveTo>
                    <a:pt x="5614416" y="0"/>
                  </a:moveTo>
                  <a:lnTo>
                    <a:pt x="0" y="0"/>
                  </a:lnTo>
                  <a:lnTo>
                    <a:pt x="0" y="18287"/>
                  </a:lnTo>
                  <a:lnTo>
                    <a:pt x="5614416" y="18287"/>
                  </a:lnTo>
                  <a:lnTo>
                    <a:pt x="5614416" y="0"/>
                  </a:lnTo>
                  <a:close/>
                </a:path>
              </a:pathLst>
            </a:custGeom>
            <a:solidFill>
              <a:srgbClr val="000000"/>
            </a:solidFill>
          </p:spPr>
          <p:txBody>
            <a:bodyPr wrap="square" lIns="0" tIns="0" rIns="0" bIns="0" rtlCol="0"/>
            <a:lstStyle/>
            <a:p>
              <a:endParaRPr/>
            </a:p>
          </p:txBody>
        </p:sp>
        <p:sp>
          <p:nvSpPr>
            <p:cNvPr id="12" name="object 12"/>
            <p:cNvSpPr/>
            <p:nvPr/>
          </p:nvSpPr>
          <p:spPr>
            <a:xfrm>
              <a:off x="896111" y="4511916"/>
              <a:ext cx="5464810" cy="0"/>
            </a:xfrm>
            <a:custGeom>
              <a:avLst/>
              <a:gdLst/>
              <a:ahLst/>
              <a:cxnLst/>
              <a:rect l="l" t="t" r="r" b="b"/>
              <a:pathLst>
                <a:path w="5464810">
                  <a:moveTo>
                    <a:pt x="0" y="0"/>
                  </a:moveTo>
                  <a:lnTo>
                    <a:pt x="5464454" y="0"/>
                  </a:lnTo>
                </a:path>
              </a:pathLst>
            </a:custGeom>
            <a:ln w="9896">
              <a:solidFill>
                <a:srgbClr val="000000"/>
              </a:solidFill>
            </a:ln>
          </p:spPr>
          <p:txBody>
            <a:bodyPr wrap="square" lIns="0" tIns="0" rIns="0" bIns="0" rtlCol="0"/>
            <a:lstStyle/>
            <a:p>
              <a:endParaRPr/>
            </a:p>
          </p:txBody>
        </p:sp>
        <p:sp>
          <p:nvSpPr>
            <p:cNvPr id="13" name="object 13"/>
            <p:cNvSpPr/>
            <p:nvPr/>
          </p:nvSpPr>
          <p:spPr>
            <a:xfrm>
              <a:off x="270511" y="3559593"/>
              <a:ext cx="532130" cy="532129"/>
            </a:xfrm>
            <a:prstGeom prst="rect">
              <a:avLst/>
            </a:prstGeom>
            <a:blipFill>
              <a:blip r:embed="rId3" cstate="print"/>
              <a:stretch>
                <a:fillRect/>
              </a:stretch>
            </a:blipFill>
          </p:spPr>
          <p:txBody>
            <a:bodyPr wrap="square" lIns="0" tIns="0" rIns="0" bIns="0" rtlCol="0"/>
            <a:lstStyle/>
            <a:p>
              <a:endParaRPr/>
            </a:p>
          </p:txBody>
        </p:sp>
      </p:grpSp>
      <p:sp>
        <p:nvSpPr>
          <p:cNvPr id="15" name="object 17">
            <a:extLst>
              <a:ext uri="{FF2B5EF4-FFF2-40B4-BE49-F238E27FC236}">
                <a16:creationId xmlns:a16="http://schemas.microsoft.com/office/drawing/2014/main" id="{5A9C3428-0397-9F49-BE84-9A4343F21DCF}"/>
              </a:ext>
            </a:extLst>
          </p:cNvPr>
          <p:cNvSpPr txBox="1">
            <a:spLocks noGrp="1"/>
          </p:cNvSpPr>
          <p:nvPr>
            <p:ph type="sldNum" sz="quarter" idx="7"/>
          </p:nvPr>
        </p:nvSpPr>
        <p:spPr>
          <a:xfrm>
            <a:off x="855149" y="9378939"/>
            <a:ext cx="5718173" cy="536044"/>
          </a:xfrm>
          <a:prstGeom prst="rect">
            <a:avLst/>
          </a:prstGeom>
        </p:spPr>
        <p:txBody>
          <a:bodyPr vert="horz" wrap="square" lIns="0" tIns="5080" rIns="0" bIns="0" rtlCol="0">
            <a:spAutoFit/>
          </a:bodyPr>
          <a:lstStyle/>
          <a:p>
            <a:pPr algn="ctr">
              <a:lnSpc>
                <a:spcPct val="100000"/>
              </a:lnSpc>
              <a:spcBef>
                <a:spcPts val="40"/>
              </a:spcBef>
            </a:pPr>
            <a:r>
              <a:rPr spc="-5" dirty="0"/>
              <a:t>Academic </a:t>
            </a:r>
            <a:r>
              <a:rPr dirty="0"/>
              <a:t>Gateway to </a:t>
            </a:r>
            <a:r>
              <a:rPr spc="-5" dirty="0"/>
              <a:t>the </a:t>
            </a:r>
            <a:r>
              <a:rPr dirty="0"/>
              <a:t>Hearts </a:t>
            </a:r>
            <a:r>
              <a:rPr spc="-5" dirty="0"/>
              <a:t>and Minds of the </a:t>
            </a:r>
            <a:r>
              <a:rPr dirty="0"/>
              <a:t>Next </a:t>
            </a:r>
            <a:r>
              <a:rPr spc="-5" dirty="0"/>
              <a:t>Generation of </a:t>
            </a:r>
            <a:r>
              <a:rPr dirty="0"/>
              <a:t>IT</a:t>
            </a:r>
            <a:r>
              <a:rPr spc="90" dirty="0"/>
              <a:t> </a:t>
            </a:r>
            <a:r>
              <a:rPr spc="-5" dirty="0"/>
              <a:t>Professionals</a:t>
            </a:r>
          </a:p>
          <a:p>
            <a:pPr marL="277495">
              <a:lnSpc>
                <a:spcPts val="1250"/>
              </a:lnSpc>
              <a:spcBef>
                <a:spcPts val="30"/>
              </a:spcBef>
            </a:pPr>
            <a:r>
              <a:rPr sz="1050" b="0" i="0" spc="65" dirty="0">
                <a:solidFill>
                  <a:srgbClr val="333333"/>
                </a:solidFill>
                <a:latin typeface="Trebuchet MS"/>
                <a:cs typeface="Trebuchet MS"/>
              </a:rPr>
              <a:t>©</a:t>
            </a:r>
            <a:r>
              <a:rPr sz="1050" b="0" i="0" spc="-50" dirty="0">
                <a:solidFill>
                  <a:srgbClr val="333333"/>
                </a:solidFill>
                <a:latin typeface="Trebuchet MS"/>
                <a:cs typeface="Trebuchet MS"/>
              </a:rPr>
              <a:t> </a:t>
            </a:r>
            <a:r>
              <a:rPr sz="1050" b="0" i="0" spc="25" dirty="0">
                <a:solidFill>
                  <a:srgbClr val="333333"/>
                </a:solidFill>
                <a:latin typeface="Trebuchet MS"/>
                <a:cs typeface="Trebuchet MS"/>
              </a:rPr>
              <a:t>2020,</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Amazon</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Web</a:t>
            </a:r>
            <a:r>
              <a:rPr sz="1050" b="0" i="0" spc="-40" dirty="0">
                <a:solidFill>
                  <a:srgbClr val="333333"/>
                </a:solidFill>
                <a:latin typeface="Trebuchet MS"/>
                <a:cs typeface="Trebuchet MS"/>
              </a:rPr>
              <a:t> </a:t>
            </a:r>
            <a:r>
              <a:rPr sz="1050" b="0" i="0" spc="-15" dirty="0">
                <a:solidFill>
                  <a:srgbClr val="333333"/>
                </a:solidFill>
                <a:latin typeface="Trebuchet MS"/>
                <a:cs typeface="Trebuchet MS"/>
              </a:rPr>
              <a:t>Services,</a:t>
            </a:r>
            <a:r>
              <a:rPr sz="1050" b="0" i="0" spc="-45" dirty="0">
                <a:solidFill>
                  <a:srgbClr val="333333"/>
                </a:solidFill>
                <a:latin typeface="Trebuchet MS"/>
                <a:cs typeface="Trebuchet MS"/>
              </a:rPr>
              <a:t> </a:t>
            </a:r>
            <a:r>
              <a:rPr sz="1050" b="0" i="0" spc="-35" dirty="0">
                <a:solidFill>
                  <a:srgbClr val="333333"/>
                </a:solidFill>
                <a:latin typeface="Trebuchet MS"/>
                <a:cs typeface="Trebuchet MS"/>
              </a:rPr>
              <a:t>Inc.</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or</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its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affiliates.</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All</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rights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reserved.</a:t>
            </a:r>
            <a:endParaRPr sz="1050" dirty="0">
              <a:latin typeface="Trebuchet MS"/>
              <a:cs typeface="Trebuchet MS"/>
            </a:endParaRPr>
          </a:p>
          <a:p>
            <a:pPr algn="ctr">
              <a:lnSpc>
                <a:spcPts val="1430"/>
              </a:lnSpc>
            </a:pPr>
            <a:fld id="{81D60167-4931-47E6-BA6A-407CBD079E47}" type="slidenum">
              <a:rPr b="0" i="0" dirty="0">
                <a:latin typeface="Carlito"/>
                <a:cs typeface="Carlito"/>
              </a:rPr>
              <a:t>12</a:t>
            </a:fld>
            <a:endParaRPr b="0" i="0" dirty="0">
              <a:latin typeface="Carlito"/>
              <a:cs typeface="Carlito"/>
            </a:endParaRPr>
          </a:p>
        </p:txBody>
      </p:sp>
      <p:sp>
        <p:nvSpPr>
          <p:cNvPr id="16" name="object 2">
            <a:extLst>
              <a:ext uri="{FF2B5EF4-FFF2-40B4-BE49-F238E27FC236}">
                <a16:creationId xmlns:a16="http://schemas.microsoft.com/office/drawing/2014/main" id="{2129B29F-A11B-AF49-8946-B3F58D003E2B}"/>
              </a:ext>
            </a:extLst>
          </p:cNvPr>
          <p:cNvSpPr txBox="1"/>
          <p:nvPr/>
        </p:nvSpPr>
        <p:spPr>
          <a:xfrm>
            <a:off x="534923" y="527468"/>
            <a:ext cx="4225290" cy="270510"/>
          </a:xfrm>
          <a:prstGeom prst="rect">
            <a:avLst/>
          </a:prstGeom>
        </p:spPr>
        <p:txBody>
          <a:bodyPr vert="horz" wrap="square" lIns="0" tIns="13335" rIns="0" bIns="0" rtlCol="0">
            <a:spAutoFit/>
          </a:bodyPr>
          <a:lstStyle/>
          <a:p>
            <a:pPr marL="12700">
              <a:lnSpc>
                <a:spcPct val="100000"/>
              </a:lnSpc>
              <a:spcBef>
                <a:spcPts val="105"/>
              </a:spcBef>
            </a:pPr>
            <a:r>
              <a:rPr sz="1600" spc="-70" dirty="0">
                <a:solidFill>
                  <a:srgbClr val="262626"/>
                </a:solidFill>
                <a:latin typeface="Trebuchet MS"/>
                <a:cs typeface="Trebuchet MS"/>
              </a:rPr>
              <a:t>Secure</a:t>
            </a:r>
            <a:r>
              <a:rPr sz="1600" spc="-130" dirty="0">
                <a:solidFill>
                  <a:srgbClr val="262626"/>
                </a:solidFill>
                <a:latin typeface="Trebuchet MS"/>
                <a:cs typeface="Trebuchet MS"/>
              </a:rPr>
              <a:t> </a:t>
            </a:r>
            <a:r>
              <a:rPr sz="1600" spc="-75" dirty="0">
                <a:solidFill>
                  <a:srgbClr val="262626"/>
                </a:solidFill>
                <a:latin typeface="Trebuchet MS"/>
                <a:cs typeface="Trebuchet MS"/>
              </a:rPr>
              <a:t>Shell</a:t>
            </a:r>
            <a:r>
              <a:rPr sz="1600" spc="-130" dirty="0">
                <a:solidFill>
                  <a:srgbClr val="262626"/>
                </a:solidFill>
                <a:latin typeface="Trebuchet MS"/>
                <a:cs typeface="Trebuchet MS"/>
              </a:rPr>
              <a:t> </a:t>
            </a:r>
            <a:r>
              <a:rPr sz="1600" spc="-70" dirty="0">
                <a:solidFill>
                  <a:srgbClr val="262626"/>
                </a:solidFill>
                <a:latin typeface="Trebuchet MS"/>
                <a:cs typeface="Trebuchet MS"/>
              </a:rPr>
              <a:t>(SSH)</a:t>
            </a:r>
            <a:r>
              <a:rPr sz="1600" spc="-125" dirty="0">
                <a:solidFill>
                  <a:srgbClr val="262626"/>
                </a:solidFill>
                <a:latin typeface="Trebuchet MS"/>
                <a:cs typeface="Trebuchet MS"/>
              </a:rPr>
              <a:t> </a:t>
            </a:r>
            <a:r>
              <a:rPr sz="1600" spc="-60" dirty="0">
                <a:solidFill>
                  <a:srgbClr val="262626"/>
                </a:solidFill>
                <a:latin typeface="Trebuchet MS"/>
                <a:cs typeface="Trebuchet MS"/>
              </a:rPr>
              <a:t>into</a:t>
            </a:r>
            <a:r>
              <a:rPr sz="1600" spc="-135" dirty="0">
                <a:solidFill>
                  <a:srgbClr val="262626"/>
                </a:solidFill>
                <a:latin typeface="Trebuchet MS"/>
                <a:cs typeface="Trebuchet MS"/>
              </a:rPr>
              <a:t> </a:t>
            </a:r>
            <a:r>
              <a:rPr sz="1600" spc="-55" dirty="0">
                <a:solidFill>
                  <a:srgbClr val="262626"/>
                </a:solidFill>
                <a:latin typeface="Trebuchet MS"/>
                <a:cs typeface="Trebuchet MS"/>
              </a:rPr>
              <a:t>Amazon</a:t>
            </a:r>
            <a:r>
              <a:rPr sz="1600" spc="-130" dirty="0">
                <a:solidFill>
                  <a:srgbClr val="262626"/>
                </a:solidFill>
                <a:latin typeface="Trebuchet MS"/>
                <a:cs typeface="Trebuchet MS"/>
              </a:rPr>
              <a:t> </a:t>
            </a:r>
            <a:r>
              <a:rPr sz="1600" spc="-70" dirty="0">
                <a:solidFill>
                  <a:srgbClr val="262626"/>
                </a:solidFill>
                <a:latin typeface="Trebuchet MS"/>
                <a:cs typeface="Trebuchet MS"/>
              </a:rPr>
              <a:t>EC2</a:t>
            </a:r>
            <a:r>
              <a:rPr sz="1600" spc="-130" dirty="0">
                <a:solidFill>
                  <a:srgbClr val="262626"/>
                </a:solidFill>
                <a:latin typeface="Trebuchet MS"/>
                <a:cs typeface="Trebuchet MS"/>
              </a:rPr>
              <a:t> </a:t>
            </a:r>
            <a:r>
              <a:rPr sz="1600" spc="-65" dirty="0">
                <a:solidFill>
                  <a:srgbClr val="262626"/>
                </a:solidFill>
                <a:latin typeface="Trebuchet MS"/>
                <a:cs typeface="Trebuchet MS"/>
              </a:rPr>
              <a:t>Instance</a:t>
            </a:r>
            <a:r>
              <a:rPr sz="1600" spc="-120" dirty="0">
                <a:solidFill>
                  <a:srgbClr val="262626"/>
                </a:solidFill>
                <a:latin typeface="Trebuchet MS"/>
                <a:cs typeface="Trebuchet MS"/>
              </a:rPr>
              <a:t> </a:t>
            </a:r>
            <a:r>
              <a:rPr sz="1600" spc="-35" dirty="0">
                <a:solidFill>
                  <a:srgbClr val="262626"/>
                </a:solidFill>
                <a:latin typeface="Trebuchet MS"/>
                <a:cs typeface="Trebuchet MS"/>
              </a:rPr>
              <a:t>(Mac)</a:t>
            </a:r>
            <a:endParaRPr sz="1600" dirty="0">
              <a:latin typeface="Trebuchet MS"/>
              <a:cs typeface="Trebuchet MS"/>
            </a:endParaRPr>
          </a:p>
        </p:txBody>
      </p:sp>
    </p:spTree>
    <p:extLst>
      <p:ext uri="{BB962C8B-B14F-4D97-AF65-F5344CB8AC3E}">
        <p14:creationId xmlns:p14="http://schemas.microsoft.com/office/powerpoint/2010/main" val="3715248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p:nvPr/>
        </p:nvSpPr>
        <p:spPr>
          <a:xfrm>
            <a:off x="969263" y="5398884"/>
            <a:ext cx="3719195" cy="0"/>
          </a:xfrm>
          <a:custGeom>
            <a:avLst/>
            <a:gdLst/>
            <a:ahLst/>
            <a:cxnLst/>
            <a:rect l="l" t="t" r="r" b="b"/>
            <a:pathLst>
              <a:path w="3719195">
                <a:moveTo>
                  <a:pt x="0" y="0"/>
                </a:moveTo>
                <a:lnTo>
                  <a:pt x="3718864" y="0"/>
                </a:lnTo>
              </a:path>
            </a:pathLst>
          </a:custGeom>
          <a:ln w="9896">
            <a:solidFill>
              <a:srgbClr val="000000"/>
            </a:solidFill>
          </a:ln>
        </p:spPr>
        <p:txBody>
          <a:bodyPr wrap="square" lIns="0" tIns="0" rIns="0" bIns="0" rtlCol="0"/>
          <a:lstStyle/>
          <a:p>
            <a:endParaRPr/>
          </a:p>
        </p:txBody>
      </p:sp>
      <p:sp>
        <p:nvSpPr>
          <p:cNvPr id="8" name="object 8"/>
          <p:cNvSpPr/>
          <p:nvPr/>
        </p:nvSpPr>
        <p:spPr>
          <a:xfrm>
            <a:off x="969263" y="7261212"/>
            <a:ext cx="2732405" cy="0"/>
          </a:xfrm>
          <a:custGeom>
            <a:avLst/>
            <a:gdLst/>
            <a:ahLst/>
            <a:cxnLst/>
            <a:rect l="l" t="t" r="r" b="b"/>
            <a:pathLst>
              <a:path w="2732404">
                <a:moveTo>
                  <a:pt x="0" y="0"/>
                </a:moveTo>
                <a:lnTo>
                  <a:pt x="2732248" y="0"/>
                </a:lnTo>
              </a:path>
            </a:pathLst>
          </a:custGeom>
          <a:ln w="9896">
            <a:solidFill>
              <a:srgbClr val="000000"/>
            </a:solidFill>
          </a:ln>
        </p:spPr>
        <p:txBody>
          <a:bodyPr wrap="square" lIns="0" tIns="0" rIns="0" bIns="0" rtlCol="0"/>
          <a:lstStyle/>
          <a:p>
            <a:endParaRPr/>
          </a:p>
        </p:txBody>
      </p:sp>
      <p:sp>
        <p:nvSpPr>
          <p:cNvPr id="9" name="object 9"/>
          <p:cNvSpPr txBox="1"/>
          <p:nvPr/>
        </p:nvSpPr>
        <p:spPr>
          <a:xfrm>
            <a:off x="499363" y="1591776"/>
            <a:ext cx="6739637" cy="6261138"/>
          </a:xfrm>
          <a:prstGeom prst="rect">
            <a:avLst/>
          </a:prstGeom>
        </p:spPr>
        <p:txBody>
          <a:bodyPr vert="horz" wrap="square" lIns="0" tIns="106045" rIns="0" bIns="0" rtlCol="0">
            <a:spAutoFit/>
          </a:bodyPr>
          <a:lstStyle/>
          <a:p>
            <a:pPr marL="12700">
              <a:lnSpc>
                <a:spcPct val="100000"/>
              </a:lnSpc>
              <a:spcBef>
                <a:spcPts val="835"/>
              </a:spcBef>
            </a:pPr>
            <a:r>
              <a:rPr sz="1200" b="1" spc="-5" dirty="0">
                <a:latin typeface="Carlito"/>
                <a:cs typeface="Carlito"/>
              </a:rPr>
              <a:t>Great </a:t>
            </a:r>
            <a:r>
              <a:rPr sz="1200" b="1" dirty="0">
                <a:latin typeface="Carlito"/>
                <a:cs typeface="Carlito"/>
              </a:rPr>
              <a:t>job!</a:t>
            </a:r>
            <a:endParaRPr sz="1200" dirty="0">
              <a:latin typeface="Carlito"/>
              <a:cs typeface="Carlito"/>
            </a:endParaRPr>
          </a:p>
          <a:p>
            <a:pPr marL="12700">
              <a:lnSpc>
                <a:spcPct val="100000"/>
              </a:lnSpc>
              <a:spcBef>
                <a:spcPts val="990"/>
              </a:spcBef>
            </a:pPr>
            <a:r>
              <a:rPr sz="1600" b="1" spc="-130" dirty="0">
                <a:latin typeface="Trebuchet MS"/>
                <a:cs typeface="Trebuchet MS"/>
              </a:rPr>
              <a:t>Let’s </a:t>
            </a:r>
            <a:r>
              <a:rPr sz="1600" b="1" spc="-100" dirty="0">
                <a:latin typeface="Trebuchet MS"/>
                <a:cs typeface="Trebuchet MS"/>
              </a:rPr>
              <a:t>review</a:t>
            </a:r>
            <a:endParaRPr sz="1600" dirty="0">
              <a:latin typeface="Trebuchet MS"/>
              <a:cs typeface="Trebuchet MS"/>
            </a:endParaRPr>
          </a:p>
          <a:p>
            <a:pPr marL="12700" marR="29845">
              <a:lnSpc>
                <a:spcPct val="101699"/>
              </a:lnSpc>
              <a:spcBef>
                <a:spcPts val="40"/>
              </a:spcBef>
            </a:pPr>
            <a:r>
              <a:rPr sz="1200" spc="-5" dirty="0">
                <a:latin typeface="Carlito"/>
                <a:cs typeface="Carlito"/>
              </a:rPr>
              <a:t>You have completed </a:t>
            </a:r>
            <a:r>
              <a:rPr sz="1200" dirty="0">
                <a:latin typeface="Carlito"/>
                <a:cs typeface="Carlito"/>
              </a:rPr>
              <a:t>the </a:t>
            </a:r>
            <a:r>
              <a:rPr sz="1200" spc="-5" dirty="0">
                <a:latin typeface="Carlito"/>
                <a:cs typeface="Carlito"/>
              </a:rPr>
              <a:t>activity </a:t>
            </a:r>
            <a:r>
              <a:rPr sz="1200" dirty="0">
                <a:latin typeface="Carlito"/>
                <a:cs typeface="Carlito"/>
              </a:rPr>
              <a:t>by successfully </a:t>
            </a:r>
            <a:r>
              <a:rPr sz="1200" spc="-5" dirty="0">
                <a:latin typeface="Carlito"/>
                <a:cs typeface="Carlito"/>
              </a:rPr>
              <a:t>launching </a:t>
            </a:r>
            <a:r>
              <a:rPr sz="1200" dirty="0">
                <a:latin typeface="Carlito"/>
                <a:cs typeface="Carlito"/>
              </a:rPr>
              <a:t>and </a:t>
            </a:r>
            <a:r>
              <a:rPr sz="1200" spc="-5" dirty="0">
                <a:latin typeface="Carlito"/>
                <a:cs typeface="Carlito"/>
              </a:rPr>
              <a:t>configuring </a:t>
            </a:r>
            <a:r>
              <a:rPr sz="1200" dirty="0">
                <a:latin typeface="Carlito"/>
                <a:cs typeface="Carlito"/>
              </a:rPr>
              <a:t>an Amazon EC2 and </a:t>
            </a:r>
            <a:r>
              <a:rPr sz="1200" spc="-5" dirty="0">
                <a:latin typeface="Carlito"/>
                <a:cs typeface="Carlito"/>
              </a:rPr>
              <a:t>connecting </a:t>
            </a:r>
            <a:r>
              <a:rPr sz="1200" dirty="0">
                <a:latin typeface="Carlito"/>
                <a:cs typeface="Carlito"/>
              </a:rPr>
              <a:t>to  the instance via SSH in </a:t>
            </a:r>
            <a:r>
              <a:rPr sz="1200" spc="-5" dirty="0">
                <a:latin typeface="Carlito"/>
                <a:cs typeface="Carlito"/>
              </a:rPr>
              <a:t>support of your remote employee. Looking forward, </a:t>
            </a:r>
            <a:r>
              <a:rPr sz="1200" dirty="0">
                <a:latin typeface="Carlito"/>
                <a:cs typeface="Carlito"/>
              </a:rPr>
              <a:t>think </a:t>
            </a:r>
            <a:r>
              <a:rPr sz="1200" spc="-5" dirty="0">
                <a:latin typeface="Carlito"/>
                <a:cs typeface="Carlito"/>
              </a:rPr>
              <a:t>about </a:t>
            </a:r>
            <a:r>
              <a:rPr sz="1200" dirty="0">
                <a:latin typeface="Carlito"/>
                <a:cs typeface="Carlito"/>
              </a:rPr>
              <a:t>how </a:t>
            </a:r>
            <a:r>
              <a:rPr sz="1200" spc="-5" dirty="0">
                <a:latin typeface="Carlito"/>
                <a:cs typeface="Carlito"/>
              </a:rPr>
              <a:t>you </a:t>
            </a:r>
            <a:r>
              <a:rPr sz="1200" dirty="0">
                <a:latin typeface="Carlito"/>
                <a:cs typeface="Carlito"/>
              </a:rPr>
              <a:t>might do  this </a:t>
            </a:r>
            <a:r>
              <a:rPr sz="1200" spc="-5" dirty="0">
                <a:latin typeface="Carlito"/>
                <a:cs typeface="Carlito"/>
              </a:rPr>
              <a:t>on </a:t>
            </a:r>
            <a:r>
              <a:rPr sz="1200" dirty="0">
                <a:latin typeface="Carlito"/>
                <a:cs typeface="Carlito"/>
              </a:rPr>
              <a:t>a PC using PuTTY </a:t>
            </a:r>
            <a:r>
              <a:rPr sz="1200" spc="-5" dirty="0">
                <a:latin typeface="Carlito"/>
                <a:cs typeface="Carlito"/>
              </a:rPr>
              <a:t>or on </a:t>
            </a:r>
            <a:r>
              <a:rPr sz="1200" dirty="0">
                <a:latin typeface="Carlito"/>
                <a:cs typeface="Carlito"/>
              </a:rPr>
              <a:t>a </a:t>
            </a:r>
            <a:r>
              <a:rPr sz="1200" spc="-5" dirty="0">
                <a:latin typeface="Carlito"/>
                <a:cs typeface="Carlito"/>
              </a:rPr>
              <a:t>Windows </a:t>
            </a:r>
            <a:r>
              <a:rPr sz="1200" dirty="0">
                <a:latin typeface="Carlito"/>
                <a:cs typeface="Carlito"/>
              </a:rPr>
              <a:t>server using</a:t>
            </a:r>
            <a:r>
              <a:rPr sz="1200" spc="10" dirty="0">
                <a:latin typeface="Carlito"/>
                <a:cs typeface="Carlito"/>
              </a:rPr>
              <a:t> </a:t>
            </a:r>
            <a:r>
              <a:rPr sz="1200" spc="-5" dirty="0">
                <a:latin typeface="Carlito"/>
                <a:cs typeface="Carlito"/>
              </a:rPr>
              <a:t>RDP.</a:t>
            </a:r>
            <a:endParaRPr sz="1200" dirty="0">
              <a:latin typeface="Carlito"/>
              <a:cs typeface="Carlito"/>
            </a:endParaRPr>
          </a:p>
          <a:p>
            <a:pPr>
              <a:lnSpc>
                <a:spcPct val="100000"/>
              </a:lnSpc>
              <a:spcBef>
                <a:spcPts val="20"/>
              </a:spcBef>
            </a:pPr>
            <a:endParaRPr sz="1200" dirty="0">
              <a:latin typeface="Carlito"/>
              <a:cs typeface="Carlito"/>
            </a:endParaRPr>
          </a:p>
          <a:p>
            <a:pPr marL="12700">
              <a:lnSpc>
                <a:spcPct val="100000"/>
              </a:lnSpc>
              <a:spcBef>
                <a:spcPts val="5"/>
              </a:spcBef>
            </a:pPr>
            <a:r>
              <a:rPr sz="1200" dirty="0">
                <a:solidFill>
                  <a:srgbClr val="2D3B45"/>
                </a:solidFill>
                <a:latin typeface="Carlito"/>
                <a:cs typeface="Carlito"/>
              </a:rPr>
              <a:t>In this </a:t>
            </a:r>
            <a:r>
              <a:rPr sz="1200" spc="-5" dirty="0">
                <a:solidFill>
                  <a:srgbClr val="2D3B45"/>
                </a:solidFill>
                <a:latin typeface="Carlito"/>
                <a:cs typeface="Carlito"/>
              </a:rPr>
              <a:t>activity</a:t>
            </a:r>
            <a:r>
              <a:rPr sz="1200" spc="-10" dirty="0">
                <a:solidFill>
                  <a:srgbClr val="2D3B45"/>
                </a:solidFill>
                <a:latin typeface="Carlito"/>
                <a:cs typeface="Carlito"/>
              </a:rPr>
              <a:t> </a:t>
            </a:r>
            <a:r>
              <a:rPr sz="1200" spc="-5" dirty="0">
                <a:solidFill>
                  <a:srgbClr val="2D3B45"/>
                </a:solidFill>
                <a:latin typeface="Carlito"/>
                <a:cs typeface="Carlito"/>
              </a:rPr>
              <a:t>you:</a:t>
            </a:r>
            <a:endParaRPr sz="1200" dirty="0">
              <a:latin typeface="Carlito"/>
              <a:cs typeface="Carlito"/>
            </a:endParaRPr>
          </a:p>
          <a:p>
            <a:pPr marL="469900" indent="-228600">
              <a:lnSpc>
                <a:spcPct val="100000"/>
              </a:lnSpc>
              <a:spcBef>
                <a:spcPts val="95"/>
              </a:spcBef>
              <a:buFont typeface="Symbol"/>
              <a:buChar char=""/>
              <a:tabLst>
                <a:tab pos="469265" algn="l"/>
                <a:tab pos="469900" algn="l"/>
              </a:tabLst>
            </a:pPr>
            <a:r>
              <a:rPr sz="1200" dirty="0">
                <a:latin typeface="Carlito"/>
                <a:cs typeface="Carlito"/>
              </a:rPr>
              <a:t>Launched an Amazon EC2</a:t>
            </a:r>
            <a:r>
              <a:rPr sz="1200" spc="-5" dirty="0">
                <a:latin typeface="Carlito"/>
                <a:cs typeface="Carlito"/>
              </a:rPr>
              <a:t> </a:t>
            </a:r>
            <a:r>
              <a:rPr sz="1200" dirty="0">
                <a:latin typeface="Carlito"/>
                <a:cs typeface="Carlito"/>
              </a:rPr>
              <a:t>Instance</a:t>
            </a:r>
          </a:p>
          <a:p>
            <a:pPr marL="469900" indent="-228600">
              <a:lnSpc>
                <a:spcPct val="100000"/>
              </a:lnSpc>
              <a:spcBef>
                <a:spcPts val="95"/>
              </a:spcBef>
              <a:buFont typeface="Symbol"/>
              <a:buChar char=""/>
              <a:tabLst>
                <a:tab pos="469265" algn="l"/>
                <a:tab pos="469900" algn="l"/>
              </a:tabLst>
            </a:pPr>
            <a:r>
              <a:rPr sz="1200" spc="-5" dirty="0">
                <a:latin typeface="Carlito"/>
                <a:cs typeface="Carlito"/>
              </a:rPr>
              <a:t>Created </a:t>
            </a:r>
            <a:r>
              <a:rPr sz="1200" dirty="0">
                <a:latin typeface="Carlito"/>
                <a:cs typeface="Carlito"/>
              </a:rPr>
              <a:t>User-Data </a:t>
            </a:r>
            <a:r>
              <a:rPr sz="1200" spc="-5" dirty="0">
                <a:latin typeface="Carlito"/>
                <a:cs typeface="Carlito"/>
              </a:rPr>
              <a:t>(bootstrapping) instructions for your </a:t>
            </a:r>
            <a:r>
              <a:rPr sz="1200" dirty="0">
                <a:latin typeface="Carlito"/>
                <a:cs typeface="Carlito"/>
              </a:rPr>
              <a:t>Amazon EC2</a:t>
            </a:r>
            <a:r>
              <a:rPr sz="1200" spc="25" dirty="0">
                <a:latin typeface="Carlito"/>
                <a:cs typeface="Carlito"/>
              </a:rPr>
              <a:t> </a:t>
            </a:r>
            <a:r>
              <a:rPr sz="1200" dirty="0">
                <a:latin typeface="Carlito"/>
                <a:cs typeface="Carlito"/>
              </a:rPr>
              <a:t>Instance</a:t>
            </a:r>
          </a:p>
          <a:p>
            <a:pPr marL="469900" indent="-228600">
              <a:lnSpc>
                <a:spcPct val="100000"/>
              </a:lnSpc>
              <a:spcBef>
                <a:spcPts val="70"/>
              </a:spcBef>
              <a:buFont typeface="Symbol"/>
              <a:buChar char=""/>
              <a:tabLst>
                <a:tab pos="469265" algn="l"/>
                <a:tab pos="469900" algn="l"/>
              </a:tabLst>
            </a:pPr>
            <a:r>
              <a:rPr sz="1200" spc="-5" dirty="0">
                <a:latin typeface="Carlito"/>
                <a:cs typeface="Carlito"/>
              </a:rPr>
              <a:t>Configured </a:t>
            </a:r>
            <a:r>
              <a:rPr sz="1200" dirty="0">
                <a:latin typeface="Carlito"/>
                <a:cs typeface="Carlito"/>
              </a:rPr>
              <a:t>security group</a:t>
            </a:r>
            <a:r>
              <a:rPr sz="1200" spc="-10" dirty="0">
                <a:latin typeface="Carlito"/>
                <a:cs typeface="Carlito"/>
              </a:rPr>
              <a:t> </a:t>
            </a:r>
            <a:r>
              <a:rPr sz="1200" dirty="0">
                <a:latin typeface="Carlito"/>
                <a:cs typeface="Carlito"/>
              </a:rPr>
              <a:t>settings</a:t>
            </a:r>
          </a:p>
          <a:p>
            <a:pPr marL="469900" indent="-228600">
              <a:lnSpc>
                <a:spcPct val="100000"/>
              </a:lnSpc>
              <a:spcBef>
                <a:spcPts val="100"/>
              </a:spcBef>
              <a:buFont typeface="Symbol"/>
              <a:buChar char=""/>
              <a:tabLst>
                <a:tab pos="469265" algn="l"/>
                <a:tab pos="469900" algn="l"/>
              </a:tabLst>
            </a:pPr>
            <a:r>
              <a:rPr sz="1200" dirty="0">
                <a:latin typeface="Carlito"/>
                <a:cs typeface="Carlito"/>
              </a:rPr>
              <a:t>Created a key</a:t>
            </a:r>
            <a:r>
              <a:rPr sz="1200" spc="-10" dirty="0">
                <a:latin typeface="Carlito"/>
                <a:cs typeface="Carlito"/>
              </a:rPr>
              <a:t> </a:t>
            </a:r>
            <a:r>
              <a:rPr sz="1200" dirty="0">
                <a:latin typeface="Carlito"/>
                <a:cs typeface="Carlito"/>
              </a:rPr>
              <a:t>pair</a:t>
            </a:r>
          </a:p>
          <a:p>
            <a:pPr marL="469900" indent="-228600">
              <a:lnSpc>
                <a:spcPct val="100000"/>
              </a:lnSpc>
              <a:spcBef>
                <a:spcPts val="95"/>
              </a:spcBef>
              <a:buFont typeface="Symbol"/>
              <a:buChar char=""/>
              <a:tabLst>
                <a:tab pos="469265" algn="l"/>
                <a:tab pos="469900" algn="l"/>
              </a:tabLst>
            </a:pPr>
            <a:r>
              <a:rPr sz="1200" spc="-5" dirty="0">
                <a:latin typeface="Carlito"/>
                <a:cs typeface="Carlito"/>
              </a:rPr>
              <a:t>Connected </a:t>
            </a:r>
            <a:r>
              <a:rPr sz="1200" dirty="0">
                <a:latin typeface="Carlito"/>
                <a:cs typeface="Carlito"/>
              </a:rPr>
              <a:t>to </a:t>
            </a:r>
            <a:r>
              <a:rPr sz="1200" spc="-5" dirty="0">
                <a:latin typeface="Carlito"/>
                <a:cs typeface="Carlito"/>
              </a:rPr>
              <a:t>your </a:t>
            </a:r>
            <a:r>
              <a:rPr sz="1200" dirty="0">
                <a:latin typeface="Carlito"/>
                <a:cs typeface="Carlito"/>
              </a:rPr>
              <a:t>instance via</a:t>
            </a:r>
            <a:r>
              <a:rPr sz="1200" spc="5" dirty="0">
                <a:latin typeface="Carlito"/>
                <a:cs typeface="Carlito"/>
              </a:rPr>
              <a:t> </a:t>
            </a:r>
            <a:r>
              <a:rPr sz="1200" dirty="0">
                <a:latin typeface="Carlito"/>
                <a:cs typeface="Carlito"/>
              </a:rPr>
              <a:t>SSH</a:t>
            </a:r>
          </a:p>
          <a:p>
            <a:pPr marL="469900" indent="-228600">
              <a:lnSpc>
                <a:spcPct val="100000"/>
              </a:lnSpc>
              <a:spcBef>
                <a:spcPts val="70"/>
              </a:spcBef>
              <a:buFont typeface="Symbol"/>
              <a:buChar char=""/>
              <a:tabLst>
                <a:tab pos="469265" algn="l"/>
                <a:tab pos="469900" algn="l"/>
              </a:tabLst>
            </a:pPr>
            <a:r>
              <a:rPr sz="1200" spc="-5" dirty="0">
                <a:latin typeface="Carlito"/>
                <a:cs typeface="Carlito"/>
              </a:rPr>
              <a:t>Resized </a:t>
            </a:r>
            <a:r>
              <a:rPr sz="1200" dirty="0">
                <a:latin typeface="Carlito"/>
                <a:cs typeface="Carlito"/>
              </a:rPr>
              <a:t>an existing Amazon EC2</a:t>
            </a:r>
            <a:r>
              <a:rPr sz="1200" spc="-10" dirty="0">
                <a:latin typeface="Carlito"/>
                <a:cs typeface="Carlito"/>
              </a:rPr>
              <a:t> </a:t>
            </a:r>
            <a:r>
              <a:rPr sz="1200" dirty="0">
                <a:latin typeface="Carlito"/>
                <a:cs typeface="Carlito"/>
              </a:rPr>
              <a:t>instance</a:t>
            </a:r>
          </a:p>
          <a:p>
            <a:pPr marL="469900" indent="-228600">
              <a:lnSpc>
                <a:spcPct val="100000"/>
              </a:lnSpc>
              <a:spcBef>
                <a:spcPts val="95"/>
              </a:spcBef>
              <a:buFont typeface="Symbol"/>
              <a:buChar char=""/>
              <a:tabLst>
                <a:tab pos="469265" algn="l"/>
                <a:tab pos="469900" algn="l"/>
              </a:tabLst>
            </a:pPr>
            <a:r>
              <a:rPr sz="1200" spc="-5" dirty="0">
                <a:latin typeface="Carlito"/>
                <a:cs typeface="Carlito"/>
              </a:rPr>
              <a:t>Demonstrated ways </a:t>
            </a:r>
            <a:r>
              <a:rPr sz="1200" dirty="0">
                <a:latin typeface="Carlito"/>
                <a:cs typeface="Carlito"/>
              </a:rPr>
              <a:t>to minimize </a:t>
            </a:r>
            <a:r>
              <a:rPr sz="1200" spc="-5" dirty="0">
                <a:latin typeface="Carlito"/>
                <a:cs typeface="Carlito"/>
              </a:rPr>
              <a:t>cost</a:t>
            </a:r>
            <a:endParaRPr sz="1200" dirty="0">
              <a:latin typeface="Carlito"/>
              <a:cs typeface="Carlito"/>
            </a:endParaRPr>
          </a:p>
          <a:p>
            <a:pPr>
              <a:lnSpc>
                <a:spcPct val="100000"/>
              </a:lnSpc>
              <a:spcBef>
                <a:spcPts val="45"/>
              </a:spcBef>
            </a:pPr>
            <a:endParaRPr sz="1950" dirty="0">
              <a:latin typeface="Carlito"/>
              <a:cs typeface="Carlito"/>
            </a:endParaRPr>
          </a:p>
          <a:p>
            <a:pPr marL="12700">
              <a:lnSpc>
                <a:spcPct val="100000"/>
              </a:lnSpc>
            </a:pPr>
            <a:r>
              <a:rPr sz="1200" b="1" spc="-5" dirty="0">
                <a:latin typeface="Carlito"/>
                <a:cs typeface="Carlito"/>
              </a:rPr>
              <a:t>Test </a:t>
            </a:r>
            <a:r>
              <a:rPr sz="1200" b="1" dirty="0">
                <a:latin typeface="Carlito"/>
                <a:cs typeface="Carlito"/>
              </a:rPr>
              <a:t>your knowledge</a:t>
            </a:r>
            <a:endParaRPr sz="1200" dirty="0">
              <a:latin typeface="Carlito"/>
              <a:cs typeface="Carlito"/>
            </a:endParaRPr>
          </a:p>
          <a:p>
            <a:pPr marL="241300">
              <a:lnSpc>
                <a:spcPct val="100000"/>
              </a:lnSpc>
              <a:spcBef>
                <a:spcPts val="25"/>
              </a:spcBef>
            </a:pPr>
            <a:r>
              <a:rPr sz="1200" dirty="0">
                <a:latin typeface="Webdings"/>
                <a:cs typeface="Webdings"/>
              </a:rPr>
              <a:t></a:t>
            </a:r>
            <a:r>
              <a:rPr sz="1200" dirty="0">
                <a:latin typeface="Times New Roman"/>
                <a:cs typeface="Times New Roman"/>
              </a:rPr>
              <a:t> </a:t>
            </a:r>
            <a:r>
              <a:rPr sz="1200" dirty="0">
                <a:latin typeface="Carlito"/>
                <a:cs typeface="Carlito"/>
              </a:rPr>
              <a:t>A key pair </a:t>
            </a:r>
            <a:r>
              <a:rPr sz="1200" spc="-5" dirty="0">
                <a:latin typeface="Carlito"/>
                <a:cs typeface="Carlito"/>
              </a:rPr>
              <a:t>consists of two </a:t>
            </a:r>
            <a:r>
              <a:rPr sz="1200" dirty="0">
                <a:latin typeface="Carlito"/>
                <a:cs typeface="Carlito"/>
              </a:rPr>
              <a:t>keys. </a:t>
            </a:r>
            <a:r>
              <a:rPr sz="1200" spc="-5" dirty="0">
                <a:latin typeface="Carlito"/>
                <a:cs typeface="Carlito"/>
              </a:rPr>
              <a:t>What are these two </a:t>
            </a:r>
            <a:r>
              <a:rPr sz="1200" dirty="0">
                <a:latin typeface="Carlito"/>
                <a:cs typeface="Carlito"/>
              </a:rPr>
              <a:t>keys</a:t>
            </a:r>
            <a:r>
              <a:rPr sz="1200" spc="35" dirty="0">
                <a:latin typeface="Carlito"/>
                <a:cs typeface="Carlito"/>
              </a:rPr>
              <a:t> </a:t>
            </a:r>
            <a:r>
              <a:rPr sz="1200" dirty="0">
                <a:latin typeface="Carlito"/>
                <a:cs typeface="Carlito"/>
              </a:rPr>
              <a:t>called?</a:t>
            </a:r>
          </a:p>
          <a:p>
            <a:pPr>
              <a:lnSpc>
                <a:spcPct val="100000"/>
              </a:lnSpc>
              <a:spcBef>
                <a:spcPts val="20"/>
              </a:spcBef>
            </a:pPr>
            <a:endParaRPr sz="1200" dirty="0">
              <a:latin typeface="Carlito"/>
              <a:cs typeface="Carlito"/>
            </a:endParaRPr>
          </a:p>
          <a:p>
            <a:pPr marL="241300">
              <a:lnSpc>
                <a:spcPct val="100000"/>
              </a:lnSpc>
              <a:tabLst>
                <a:tab pos="6690995" algn="l"/>
              </a:tabLst>
            </a:pPr>
            <a:r>
              <a:rPr sz="1200" dirty="0">
                <a:latin typeface="Webdings"/>
                <a:cs typeface="Webdings"/>
              </a:rPr>
              <a:t></a:t>
            </a:r>
            <a:r>
              <a:rPr sz="1200" dirty="0">
                <a:latin typeface="Times New Roman"/>
                <a:cs typeface="Times New Roman"/>
              </a:rPr>
              <a:t>  </a:t>
            </a:r>
            <a:r>
              <a:rPr sz="1200" spc="-5" dirty="0">
                <a:latin typeface="Carlito"/>
                <a:cs typeface="Carlito"/>
              </a:rPr>
              <a:t>Which </a:t>
            </a:r>
            <a:r>
              <a:rPr sz="1200" dirty="0">
                <a:latin typeface="Carlito"/>
                <a:cs typeface="Carlito"/>
              </a:rPr>
              <a:t>key does </a:t>
            </a:r>
            <a:r>
              <a:rPr sz="1200" spc="-5" dirty="0">
                <a:latin typeface="Carlito"/>
                <a:cs typeface="Carlito"/>
              </a:rPr>
              <a:t>the </a:t>
            </a:r>
            <a:r>
              <a:rPr sz="1200" dirty="0">
                <a:latin typeface="Carlito"/>
                <a:cs typeface="Carlito"/>
              </a:rPr>
              <a:t>Amazon EC2 instance</a:t>
            </a:r>
            <a:r>
              <a:rPr sz="1200" spc="-70" dirty="0">
                <a:latin typeface="Carlito"/>
                <a:cs typeface="Carlito"/>
              </a:rPr>
              <a:t> </a:t>
            </a:r>
            <a:r>
              <a:rPr sz="1200" dirty="0">
                <a:latin typeface="Carlito"/>
                <a:cs typeface="Carlito"/>
              </a:rPr>
              <a:t>store?</a:t>
            </a:r>
            <a:r>
              <a:rPr sz="1200" spc="-5" dirty="0">
                <a:latin typeface="Carlito"/>
                <a:cs typeface="Carlito"/>
              </a:rPr>
              <a:t> </a:t>
            </a:r>
            <a:r>
              <a:rPr sz="1200" u="sng" dirty="0">
                <a:uFill>
                  <a:solidFill>
                    <a:srgbClr val="000000"/>
                  </a:solidFill>
                </a:uFill>
                <a:latin typeface="Times New Roman"/>
                <a:cs typeface="Times New Roman"/>
              </a:rPr>
              <a:t> 	</a:t>
            </a:r>
            <a:endParaRPr sz="1200" dirty="0">
              <a:latin typeface="Times New Roman"/>
              <a:cs typeface="Times New Roman"/>
            </a:endParaRPr>
          </a:p>
          <a:p>
            <a:pPr marL="241300">
              <a:lnSpc>
                <a:spcPct val="100000"/>
              </a:lnSpc>
              <a:spcBef>
                <a:spcPts val="25"/>
              </a:spcBef>
              <a:tabLst>
                <a:tab pos="1837055" algn="l"/>
              </a:tabLst>
            </a:pPr>
            <a:r>
              <a:rPr sz="1200" dirty="0">
                <a:latin typeface="Webdings"/>
                <a:cs typeface="Webdings"/>
              </a:rPr>
              <a:t></a:t>
            </a:r>
            <a:r>
              <a:rPr sz="1200" dirty="0">
                <a:latin typeface="Times New Roman"/>
                <a:cs typeface="Times New Roman"/>
              </a:rPr>
              <a:t>  </a:t>
            </a:r>
            <a:r>
              <a:rPr sz="1200" spc="-5" dirty="0">
                <a:latin typeface="Carlito"/>
                <a:cs typeface="Carlito"/>
              </a:rPr>
              <a:t>You</a:t>
            </a:r>
            <a:r>
              <a:rPr sz="1200" dirty="0">
                <a:latin typeface="Carlito"/>
                <a:cs typeface="Carlito"/>
              </a:rPr>
              <a:t> use</a:t>
            </a:r>
            <a:r>
              <a:rPr sz="1200" spc="5" dirty="0">
                <a:latin typeface="Carlito"/>
                <a:cs typeface="Carlito"/>
              </a:rPr>
              <a:t> </a:t>
            </a:r>
            <a:r>
              <a:rPr sz="1200" dirty="0">
                <a:latin typeface="Carlito"/>
                <a:cs typeface="Carlito"/>
              </a:rPr>
              <a:t>the</a:t>
            </a:r>
            <a:r>
              <a:rPr sz="1200" u="sng" dirty="0">
                <a:uFill>
                  <a:solidFill>
                    <a:srgbClr val="000000"/>
                  </a:solidFill>
                </a:uFill>
                <a:latin typeface="Carlito"/>
                <a:cs typeface="Carlito"/>
              </a:rPr>
              <a:t> 	</a:t>
            </a:r>
            <a:r>
              <a:rPr sz="1200" spc="-5" dirty="0">
                <a:latin typeface="Carlito"/>
                <a:cs typeface="Carlito"/>
              </a:rPr>
              <a:t>instead of </a:t>
            </a:r>
            <a:r>
              <a:rPr sz="1200" dirty="0">
                <a:latin typeface="Carlito"/>
                <a:cs typeface="Carlito"/>
              </a:rPr>
              <a:t>a </a:t>
            </a:r>
            <a:r>
              <a:rPr sz="1200" spc="-5" dirty="0">
                <a:latin typeface="Carlito"/>
                <a:cs typeface="Carlito"/>
              </a:rPr>
              <a:t>password, </a:t>
            </a:r>
            <a:r>
              <a:rPr sz="1200" dirty="0">
                <a:latin typeface="Carlito"/>
                <a:cs typeface="Carlito"/>
              </a:rPr>
              <a:t>to securely </a:t>
            </a:r>
            <a:r>
              <a:rPr sz="1200" spc="-5" dirty="0">
                <a:latin typeface="Carlito"/>
                <a:cs typeface="Carlito"/>
              </a:rPr>
              <a:t>access your</a:t>
            </a:r>
            <a:r>
              <a:rPr sz="1200" spc="20" dirty="0">
                <a:latin typeface="Carlito"/>
                <a:cs typeface="Carlito"/>
              </a:rPr>
              <a:t> </a:t>
            </a:r>
            <a:r>
              <a:rPr sz="1200" dirty="0">
                <a:latin typeface="Carlito"/>
                <a:cs typeface="Carlito"/>
              </a:rPr>
              <a:t>instances.</a:t>
            </a:r>
          </a:p>
          <a:p>
            <a:pPr marL="241300">
              <a:lnSpc>
                <a:spcPct val="100000"/>
              </a:lnSpc>
              <a:spcBef>
                <a:spcPts val="25"/>
              </a:spcBef>
            </a:pPr>
            <a:r>
              <a:rPr sz="1200" dirty="0">
                <a:latin typeface="Webdings"/>
                <a:cs typeface="Webdings"/>
              </a:rPr>
              <a:t></a:t>
            </a:r>
            <a:r>
              <a:rPr sz="1200" dirty="0">
                <a:latin typeface="Times New Roman"/>
                <a:cs typeface="Times New Roman"/>
              </a:rPr>
              <a:t> </a:t>
            </a:r>
            <a:r>
              <a:rPr sz="1200" spc="-5" dirty="0">
                <a:latin typeface="Carlito"/>
                <a:cs typeface="Carlito"/>
              </a:rPr>
              <a:t>What </a:t>
            </a:r>
            <a:r>
              <a:rPr sz="1200" dirty="0">
                <a:latin typeface="Carlito"/>
                <a:cs typeface="Carlito"/>
              </a:rPr>
              <a:t>is an </a:t>
            </a:r>
            <a:r>
              <a:rPr sz="1200" spc="-5" dirty="0">
                <a:latin typeface="Carlito"/>
                <a:cs typeface="Carlito"/>
              </a:rPr>
              <a:t>AWS tag? What are tags </a:t>
            </a:r>
            <a:r>
              <a:rPr sz="1200" dirty="0">
                <a:latin typeface="Carlito"/>
                <a:cs typeface="Carlito"/>
              </a:rPr>
              <a:t>used</a:t>
            </a:r>
            <a:r>
              <a:rPr sz="1200" spc="30" dirty="0">
                <a:latin typeface="Carlito"/>
                <a:cs typeface="Carlito"/>
              </a:rPr>
              <a:t> </a:t>
            </a:r>
            <a:r>
              <a:rPr sz="1200" dirty="0">
                <a:latin typeface="Carlito"/>
                <a:cs typeface="Carlito"/>
              </a:rPr>
              <a:t>for?</a:t>
            </a:r>
          </a:p>
          <a:p>
            <a:pPr marL="469265" marR="173355" indent="-228600">
              <a:lnSpc>
                <a:spcPct val="101699"/>
              </a:lnSpc>
              <a:tabLst>
                <a:tab pos="5205095" algn="l"/>
              </a:tabLst>
            </a:pPr>
            <a:r>
              <a:rPr sz="1200" dirty="0">
                <a:latin typeface="Webdings"/>
                <a:cs typeface="Webdings"/>
              </a:rPr>
              <a:t></a:t>
            </a:r>
            <a:r>
              <a:rPr sz="1200" dirty="0">
                <a:latin typeface="Times New Roman"/>
                <a:cs typeface="Times New Roman"/>
              </a:rPr>
              <a:t> </a:t>
            </a:r>
            <a:r>
              <a:rPr sz="1200" dirty="0">
                <a:latin typeface="Carlito"/>
                <a:cs typeface="Carlito"/>
              </a:rPr>
              <a:t>A security </a:t>
            </a:r>
            <a:r>
              <a:rPr sz="1200" spc="-5" dirty="0">
                <a:latin typeface="Carlito"/>
                <a:cs typeface="Carlito"/>
              </a:rPr>
              <a:t>group works like </a:t>
            </a:r>
            <a:r>
              <a:rPr sz="1200" dirty="0">
                <a:latin typeface="Carlito"/>
                <a:cs typeface="Carlito"/>
              </a:rPr>
              <a:t>a </a:t>
            </a:r>
            <a:r>
              <a:rPr sz="1200" spc="-5" dirty="0">
                <a:latin typeface="Carlito"/>
                <a:cs typeface="Carlito"/>
              </a:rPr>
              <a:t>firewall </a:t>
            </a:r>
            <a:r>
              <a:rPr sz="1200" dirty="0">
                <a:latin typeface="Carlito"/>
                <a:cs typeface="Carlito"/>
              </a:rPr>
              <a:t>because it </a:t>
            </a:r>
            <a:r>
              <a:rPr sz="1200" spc="-5" dirty="0">
                <a:latin typeface="Carlito"/>
                <a:cs typeface="Carlito"/>
              </a:rPr>
              <a:t>contains </a:t>
            </a:r>
            <a:r>
              <a:rPr sz="1200" dirty="0">
                <a:latin typeface="Carlito"/>
                <a:cs typeface="Carlito"/>
              </a:rPr>
              <a:t>a set </a:t>
            </a:r>
            <a:r>
              <a:rPr sz="1200" spc="-5" dirty="0">
                <a:latin typeface="Carlito"/>
                <a:cs typeface="Carlito"/>
              </a:rPr>
              <a:t>of </a:t>
            </a:r>
            <a:r>
              <a:rPr sz="1200" dirty="0">
                <a:latin typeface="Carlito"/>
                <a:cs typeface="Carlito"/>
              </a:rPr>
              <a:t>rules that </a:t>
            </a:r>
            <a:r>
              <a:rPr sz="1200" spc="-5" dirty="0">
                <a:latin typeface="Carlito"/>
                <a:cs typeface="Carlito"/>
              </a:rPr>
              <a:t>filter traffic coming </a:t>
            </a:r>
            <a:r>
              <a:rPr sz="1200" dirty="0">
                <a:latin typeface="Carlito"/>
                <a:cs typeface="Carlito"/>
              </a:rPr>
              <a:t>into  and </a:t>
            </a:r>
            <a:r>
              <a:rPr sz="1200" spc="-5" dirty="0">
                <a:latin typeface="Carlito"/>
                <a:cs typeface="Carlito"/>
              </a:rPr>
              <a:t>out of </a:t>
            </a:r>
            <a:r>
              <a:rPr sz="1200" dirty="0">
                <a:latin typeface="Carlito"/>
                <a:cs typeface="Carlito"/>
              </a:rPr>
              <a:t>an Amazon EC2 instance. </a:t>
            </a:r>
            <a:r>
              <a:rPr sz="1200" spc="-5" dirty="0">
                <a:latin typeface="Carlito"/>
                <a:cs typeface="Carlito"/>
              </a:rPr>
              <a:t>By </a:t>
            </a:r>
            <a:r>
              <a:rPr sz="1200" dirty="0">
                <a:latin typeface="Carlito"/>
                <a:cs typeface="Carlito"/>
              </a:rPr>
              <a:t>default, all </a:t>
            </a:r>
            <a:r>
              <a:rPr sz="1200" spc="-5" dirty="0">
                <a:latin typeface="Carlito"/>
                <a:cs typeface="Carlito"/>
              </a:rPr>
              <a:t>non-local</a:t>
            </a:r>
            <a:r>
              <a:rPr sz="1200" spc="55" dirty="0">
                <a:latin typeface="Carlito"/>
                <a:cs typeface="Carlito"/>
              </a:rPr>
              <a:t> </a:t>
            </a:r>
            <a:r>
              <a:rPr sz="1200" spc="-5" dirty="0">
                <a:latin typeface="Carlito"/>
                <a:cs typeface="Carlito"/>
              </a:rPr>
              <a:t>traffic</a:t>
            </a:r>
            <a:r>
              <a:rPr sz="1200" spc="10" dirty="0">
                <a:latin typeface="Carlito"/>
                <a:cs typeface="Carlito"/>
              </a:rPr>
              <a:t> </a:t>
            </a:r>
            <a:r>
              <a:rPr sz="1200" dirty="0">
                <a:latin typeface="Carlito"/>
                <a:cs typeface="Carlito"/>
              </a:rPr>
              <a:t>is</a:t>
            </a:r>
            <a:r>
              <a:rPr sz="1200" u="sng" dirty="0">
                <a:uFill>
                  <a:solidFill>
                    <a:srgbClr val="000000"/>
                  </a:solidFill>
                </a:uFill>
                <a:latin typeface="Carlito"/>
                <a:cs typeface="Carlito"/>
              </a:rPr>
              <a:t> 	</a:t>
            </a:r>
            <a:r>
              <a:rPr sz="1200" dirty="0">
                <a:latin typeface="Carlito"/>
                <a:cs typeface="Carlito"/>
              </a:rPr>
              <a:t>. </a:t>
            </a:r>
            <a:r>
              <a:rPr sz="1200" spc="-5" dirty="0">
                <a:latin typeface="Carlito"/>
                <a:cs typeface="Carlito"/>
              </a:rPr>
              <a:t>(Choose: Allowed,  blocked, </a:t>
            </a:r>
            <a:r>
              <a:rPr sz="1200" dirty="0">
                <a:latin typeface="Carlito"/>
                <a:cs typeface="Carlito"/>
              </a:rPr>
              <a:t>or</a:t>
            </a:r>
            <a:r>
              <a:rPr sz="1200" spc="-5" dirty="0">
                <a:latin typeface="Carlito"/>
                <a:cs typeface="Carlito"/>
              </a:rPr>
              <a:t> </a:t>
            </a:r>
            <a:r>
              <a:rPr sz="1200" dirty="0">
                <a:latin typeface="Carlito"/>
                <a:cs typeface="Carlito"/>
              </a:rPr>
              <a:t>neither)</a:t>
            </a:r>
          </a:p>
          <a:p>
            <a:pPr marL="469265" marR="5080" indent="-228600">
              <a:lnSpc>
                <a:spcPct val="101699"/>
              </a:lnSpc>
              <a:tabLst>
                <a:tab pos="6751320" algn="l"/>
              </a:tabLst>
            </a:pPr>
            <a:r>
              <a:rPr sz="1200" dirty="0">
                <a:latin typeface="Webdings"/>
                <a:cs typeface="Webdings"/>
              </a:rPr>
              <a:t></a:t>
            </a:r>
            <a:r>
              <a:rPr sz="1200" dirty="0">
                <a:latin typeface="Times New Roman"/>
                <a:cs typeface="Times New Roman"/>
              </a:rPr>
              <a:t> </a:t>
            </a:r>
            <a:r>
              <a:rPr sz="1200" spc="-5" dirty="0">
                <a:latin typeface="Carlito"/>
                <a:cs typeface="Carlito"/>
              </a:rPr>
              <a:t>From which </a:t>
            </a:r>
            <a:r>
              <a:rPr sz="1200" dirty="0">
                <a:latin typeface="Carlito"/>
                <a:cs typeface="Carlito"/>
              </a:rPr>
              <a:t>URL, can </a:t>
            </a:r>
            <a:r>
              <a:rPr sz="1200" spc="-5" dirty="0">
                <a:latin typeface="Carlito"/>
                <a:cs typeface="Carlito"/>
              </a:rPr>
              <a:t>you retrieve </a:t>
            </a:r>
            <a:r>
              <a:rPr sz="1200" dirty="0">
                <a:latin typeface="Carlito"/>
                <a:cs typeface="Carlito"/>
              </a:rPr>
              <a:t>and view the user data </a:t>
            </a:r>
            <a:r>
              <a:rPr sz="1200" spc="-5" dirty="0">
                <a:latin typeface="Carlito"/>
                <a:cs typeface="Carlito"/>
              </a:rPr>
              <a:t>information from within </a:t>
            </a:r>
            <a:r>
              <a:rPr sz="1200" dirty="0">
                <a:latin typeface="Carlito"/>
                <a:cs typeface="Carlito"/>
              </a:rPr>
              <a:t>a running  </a:t>
            </a:r>
            <a:r>
              <a:rPr sz="1200" spc="-5" dirty="0">
                <a:latin typeface="Carlito"/>
                <a:cs typeface="Carlito"/>
              </a:rPr>
              <a:t>instance?</a:t>
            </a:r>
            <a:r>
              <a:rPr sz="1200" u="sng" spc="-5" dirty="0">
                <a:uFill>
                  <a:solidFill>
                    <a:srgbClr val="000000"/>
                  </a:solidFill>
                </a:uFill>
                <a:latin typeface="Times New Roman"/>
                <a:cs typeface="Times New Roman"/>
              </a:rPr>
              <a:t> 	</a:t>
            </a:r>
            <a:endParaRPr sz="1200" dirty="0">
              <a:latin typeface="Times New Roman"/>
              <a:cs typeface="Times New Roman"/>
            </a:endParaRPr>
          </a:p>
          <a:p>
            <a:pPr marL="241300">
              <a:lnSpc>
                <a:spcPct val="100000"/>
              </a:lnSpc>
              <a:spcBef>
                <a:spcPts val="45"/>
              </a:spcBef>
            </a:pPr>
            <a:r>
              <a:rPr sz="1200" dirty="0">
                <a:latin typeface="Webdings"/>
                <a:cs typeface="Webdings"/>
              </a:rPr>
              <a:t></a:t>
            </a:r>
            <a:r>
              <a:rPr sz="1200" dirty="0">
                <a:latin typeface="Times New Roman"/>
                <a:cs typeface="Times New Roman"/>
              </a:rPr>
              <a:t> </a:t>
            </a:r>
            <a:r>
              <a:rPr sz="1200" spc="-5" dirty="0">
                <a:latin typeface="Carlito"/>
                <a:cs typeface="Carlito"/>
              </a:rPr>
              <a:t>When you </a:t>
            </a:r>
            <a:r>
              <a:rPr sz="1200" dirty="0">
                <a:latin typeface="Carlito"/>
                <a:cs typeface="Carlito"/>
              </a:rPr>
              <a:t>add </a:t>
            </a:r>
            <a:r>
              <a:rPr sz="1200" spc="-5" dirty="0">
                <a:latin typeface="Carlito"/>
                <a:cs typeface="Carlito"/>
              </a:rPr>
              <a:t>or remove </a:t>
            </a:r>
            <a:r>
              <a:rPr sz="1200" dirty="0">
                <a:latin typeface="Carlito"/>
                <a:cs typeface="Carlito"/>
              </a:rPr>
              <a:t>a security </a:t>
            </a:r>
            <a:r>
              <a:rPr sz="1200" spc="-5" dirty="0">
                <a:latin typeface="Carlito"/>
                <a:cs typeface="Carlito"/>
              </a:rPr>
              <a:t>group </a:t>
            </a:r>
            <a:r>
              <a:rPr sz="1200" dirty="0">
                <a:latin typeface="Carlito"/>
                <a:cs typeface="Carlito"/>
              </a:rPr>
              <a:t>rule, </a:t>
            </a:r>
            <a:r>
              <a:rPr sz="1200" spc="-5" dirty="0">
                <a:latin typeface="Carlito"/>
                <a:cs typeface="Carlito"/>
              </a:rPr>
              <a:t>how long does </a:t>
            </a:r>
            <a:r>
              <a:rPr sz="1200" dirty="0">
                <a:latin typeface="Carlito"/>
                <a:cs typeface="Carlito"/>
              </a:rPr>
              <a:t>it </a:t>
            </a:r>
            <a:r>
              <a:rPr sz="1200" spc="-5" dirty="0">
                <a:latin typeface="Carlito"/>
                <a:cs typeface="Carlito"/>
              </a:rPr>
              <a:t>take for </a:t>
            </a:r>
            <a:r>
              <a:rPr sz="1200" dirty="0">
                <a:latin typeface="Carlito"/>
                <a:cs typeface="Carlito"/>
              </a:rPr>
              <a:t>the changes to </a:t>
            </a:r>
            <a:r>
              <a:rPr sz="1200" spc="-5" dirty="0">
                <a:latin typeface="Carlito"/>
                <a:cs typeface="Carlito"/>
              </a:rPr>
              <a:t>take</a:t>
            </a:r>
            <a:r>
              <a:rPr sz="1200" spc="110" dirty="0">
                <a:latin typeface="Carlito"/>
                <a:cs typeface="Carlito"/>
              </a:rPr>
              <a:t> </a:t>
            </a:r>
            <a:r>
              <a:rPr sz="1200" spc="-5" dirty="0">
                <a:latin typeface="Carlito"/>
                <a:cs typeface="Carlito"/>
              </a:rPr>
              <a:t>place?</a:t>
            </a:r>
            <a:endParaRPr sz="1200" dirty="0">
              <a:latin typeface="Carlito"/>
              <a:cs typeface="Carlito"/>
            </a:endParaRPr>
          </a:p>
          <a:p>
            <a:pPr>
              <a:lnSpc>
                <a:spcPct val="100000"/>
              </a:lnSpc>
            </a:pPr>
            <a:endParaRPr lang="en-US" sz="1200" dirty="0">
              <a:latin typeface="Carlito"/>
              <a:cs typeface="Carlito"/>
            </a:endParaRPr>
          </a:p>
          <a:p>
            <a:pPr marL="469265" marR="209550" indent="-228600">
              <a:lnSpc>
                <a:spcPct val="101699"/>
              </a:lnSpc>
            </a:pPr>
            <a:endParaRPr lang="en-US" sz="1200" dirty="0">
              <a:latin typeface="Webdings"/>
              <a:cs typeface="Webdings"/>
            </a:endParaRPr>
          </a:p>
          <a:p>
            <a:pPr marL="469265" marR="209550" indent="-228600">
              <a:lnSpc>
                <a:spcPct val="101699"/>
              </a:lnSpc>
            </a:pPr>
            <a:r>
              <a:rPr lang="en-US" sz="1200" dirty="0">
                <a:latin typeface="Webdings"/>
                <a:cs typeface="Webdings"/>
              </a:rPr>
              <a:t></a:t>
            </a:r>
            <a:r>
              <a:rPr lang="en-US" sz="1200" dirty="0">
                <a:latin typeface="Times New Roman"/>
                <a:cs typeface="Times New Roman"/>
              </a:rPr>
              <a:t> </a:t>
            </a:r>
            <a:r>
              <a:rPr sz="1200" spc="-5" dirty="0">
                <a:latin typeface="Carlito"/>
                <a:cs typeface="Carlito"/>
              </a:rPr>
              <a:t>When you make </a:t>
            </a:r>
            <a:r>
              <a:rPr sz="1200" dirty="0">
                <a:latin typeface="Carlito"/>
                <a:cs typeface="Carlito"/>
              </a:rPr>
              <a:t>a change to a security </a:t>
            </a:r>
            <a:r>
              <a:rPr sz="1200" spc="-5" dirty="0">
                <a:latin typeface="Carlito"/>
                <a:cs typeface="Carlito"/>
              </a:rPr>
              <a:t>group </a:t>
            </a:r>
            <a:r>
              <a:rPr sz="1200" dirty="0">
                <a:latin typeface="Carlito"/>
                <a:cs typeface="Carlito"/>
              </a:rPr>
              <a:t>rule, </a:t>
            </a:r>
            <a:r>
              <a:rPr sz="1200" spc="-5" dirty="0">
                <a:latin typeface="Carlito"/>
                <a:cs typeface="Carlito"/>
              </a:rPr>
              <a:t>does </a:t>
            </a:r>
            <a:r>
              <a:rPr sz="1200" dirty="0">
                <a:latin typeface="Carlito"/>
                <a:cs typeface="Carlito"/>
              </a:rPr>
              <a:t>the change affect </a:t>
            </a:r>
            <a:r>
              <a:rPr sz="1200" spc="-5" dirty="0">
                <a:latin typeface="Carlito"/>
                <a:cs typeface="Carlito"/>
              </a:rPr>
              <a:t>only </a:t>
            </a:r>
            <a:r>
              <a:rPr sz="1200" dirty="0">
                <a:latin typeface="Carlito"/>
                <a:cs typeface="Carlito"/>
              </a:rPr>
              <a:t>the instance </a:t>
            </a:r>
            <a:r>
              <a:rPr sz="1200" spc="-5" dirty="0">
                <a:latin typeface="Carlito"/>
                <a:cs typeface="Carlito"/>
              </a:rPr>
              <a:t>you’re  </a:t>
            </a:r>
            <a:r>
              <a:rPr sz="1200" dirty="0">
                <a:latin typeface="Carlito"/>
                <a:cs typeface="Carlito"/>
              </a:rPr>
              <a:t>currently </a:t>
            </a:r>
            <a:r>
              <a:rPr sz="1200" spc="-5" dirty="0">
                <a:latin typeface="Carlito"/>
                <a:cs typeface="Carlito"/>
              </a:rPr>
              <a:t>working on or other </a:t>
            </a:r>
            <a:r>
              <a:rPr sz="1200" dirty="0">
                <a:latin typeface="Carlito"/>
                <a:cs typeface="Carlito"/>
              </a:rPr>
              <a:t>instances, </a:t>
            </a:r>
            <a:r>
              <a:rPr sz="1200" spc="-5" dirty="0">
                <a:latin typeface="Carlito"/>
                <a:cs typeface="Carlito"/>
              </a:rPr>
              <a:t>too?</a:t>
            </a:r>
            <a:r>
              <a:rPr sz="1200" spc="15" dirty="0">
                <a:latin typeface="Carlito"/>
                <a:cs typeface="Carlito"/>
              </a:rPr>
              <a:t> </a:t>
            </a:r>
            <a:r>
              <a:rPr sz="1200" dirty="0">
                <a:latin typeface="Carlito"/>
                <a:cs typeface="Carlito"/>
              </a:rPr>
              <a:t>Explain.</a:t>
            </a:r>
          </a:p>
        </p:txBody>
      </p:sp>
      <p:sp>
        <p:nvSpPr>
          <p:cNvPr id="10" name="object 10"/>
          <p:cNvSpPr/>
          <p:nvPr/>
        </p:nvSpPr>
        <p:spPr>
          <a:xfrm>
            <a:off x="969263" y="7995780"/>
            <a:ext cx="5692775" cy="0"/>
          </a:xfrm>
          <a:custGeom>
            <a:avLst/>
            <a:gdLst/>
            <a:ahLst/>
            <a:cxnLst/>
            <a:rect l="l" t="t" r="r" b="b"/>
            <a:pathLst>
              <a:path w="5692775">
                <a:moveTo>
                  <a:pt x="0" y="0"/>
                </a:moveTo>
                <a:lnTo>
                  <a:pt x="5692627" y="0"/>
                </a:lnTo>
              </a:path>
            </a:pathLst>
          </a:custGeom>
          <a:ln w="9896">
            <a:solidFill>
              <a:srgbClr val="000000"/>
            </a:solidFill>
          </a:ln>
        </p:spPr>
        <p:txBody>
          <a:bodyPr wrap="square" lIns="0" tIns="0" rIns="0" bIns="0" rtlCol="0"/>
          <a:lstStyle/>
          <a:p>
            <a:endParaRPr/>
          </a:p>
        </p:txBody>
      </p:sp>
      <p:sp>
        <p:nvSpPr>
          <p:cNvPr id="11" name="object 11"/>
          <p:cNvSpPr/>
          <p:nvPr/>
        </p:nvSpPr>
        <p:spPr>
          <a:xfrm>
            <a:off x="969263" y="8276196"/>
            <a:ext cx="5692140" cy="0"/>
          </a:xfrm>
          <a:custGeom>
            <a:avLst/>
            <a:gdLst/>
            <a:ahLst/>
            <a:cxnLst/>
            <a:rect l="l" t="t" r="r" b="b"/>
            <a:pathLst>
              <a:path w="5692140">
                <a:moveTo>
                  <a:pt x="0" y="0"/>
                </a:moveTo>
                <a:lnTo>
                  <a:pt x="5692140" y="0"/>
                </a:lnTo>
              </a:path>
            </a:pathLst>
          </a:custGeom>
          <a:ln w="9896">
            <a:solidFill>
              <a:srgbClr val="000000"/>
            </a:solidFill>
          </a:ln>
        </p:spPr>
        <p:txBody>
          <a:bodyPr wrap="square" lIns="0" tIns="0" rIns="0" bIns="0" rtlCol="0"/>
          <a:lstStyle/>
          <a:p>
            <a:endParaRPr/>
          </a:p>
        </p:txBody>
      </p:sp>
      <p:sp>
        <p:nvSpPr>
          <p:cNvPr id="13" name="object 17">
            <a:extLst>
              <a:ext uri="{FF2B5EF4-FFF2-40B4-BE49-F238E27FC236}">
                <a16:creationId xmlns:a16="http://schemas.microsoft.com/office/drawing/2014/main" id="{5770781E-8F09-0643-A33B-A1DDCE8C99A4}"/>
              </a:ext>
            </a:extLst>
          </p:cNvPr>
          <p:cNvSpPr txBox="1">
            <a:spLocks noGrp="1"/>
          </p:cNvSpPr>
          <p:nvPr>
            <p:ph type="sldNum" sz="quarter" idx="7"/>
          </p:nvPr>
        </p:nvSpPr>
        <p:spPr>
          <a:xfrm>
            <a:off x="855149" y="9378939"/>
            <a:ext cx="5718173" cy="536044"/>
          </a:xfrm>
          <a:prstGeom prst="rect">
            <a:avLst/>
          </a:prstGeom>
        </p:spPr>
        <p:txBody>
          <a:bodyPr vert="horz" wrap="square" lIns="0" tIns="5080" rIns="0" bIns="0" rtlCol="0">
            <a:spAutoFit/>
          </a:bodyPr>
          <a:lstStyle/>
          <a:p>
            <a:pPr algn="ctr">
              <a:lnSpc>
                <a:spcPct val="100000"/>
              </a:lnSpc>
              <a:spcBef>
                <a:spcPts val="40"/>
              </a:spcBef>
            </a:pPr>
            <a:r>
              <a:rPr spc="-5" dirty="0"/>
              <a:t>Academic </a:t>
            </a:r>
            <a:r>
              <a:rPr dirty="0"/>
              <a:t>Gateway to </a:t>
            </a:r>
            <a:r>
              <a:rPr spc="-5" dirty="0"/>
              <a:t>the </a:t>
            </a:r>
            <a:r>
              <a:rPr dirty="0"/>
              <a:t>Hearts </a:t>
            </a:r>
            <a:r>
              <a:rPr spc="-5" dirty="0"/>
              <a:t>and Minds of the </a:t>
            </a:r>
            <a:r>
              <a:rPr dirty="0"/>
              <a:t>Next </a:t>
            </a:r>
            <a:r>
              <a:rPr spc="-5" dirty="0"/>
              <a:t>Generation of </a:t>
            </a:r>
            <a:r>
              <a:rPr dirty="0"/>
              <a:t>IT</a:t>
            </a:r>
            <a:r>
              <a:rPr spc="90" dirty="0"/>
              <a:t> </a:t>
            </a:r>
            <a:r>
              <a:rPr spc="-5" dirty="0"/>
              <a:t>Professionals</a:t>
            </a:r>
          </a:p>
          <a:p>
            <a:pPr marL="277495">
              <a:lnSpc>
                <a:spcPts val="1250"/>
              </a:lnSpc>
              <a:spcBef>
                <a:spcPts val="30"/>
              </a:spcBef>
            </a:pPr>
            <a:r>
              <a:rPr sz="1050" b="0" i="0" spc="65" dirty="0">
                <a:solidFill>
                  <a:srgbClr val="333333"/>
                </a:solidFill>
                <a:latin typeface="Trebuchet MS"/>
                <a:cs typeface="Trebuchet MS"/>
              </a:rPr>
              <a:t>©</a:t>
            </a:r>
            <a:r>
              <a:rPr sz="1050" b="0" i="0" spc="-50" dirty="0">
                <a:solidFill>
                  <a:srgbClr val="333333"/>
                </a:solidFill>
                <a:latin typeface="Trebuchet MS"/>
                <a:cs typeface="Trebuchet MS"/>
              </a:rPr>
              <a:t> </a:t>
            </a:r>
            <a:r>
              <a:rPr sz="1050" b="0" i="0" spc="25" dirty="0">
                <a:solidFill>
                  <a:srgbClr val="333333"/>
                </a:solidFill>
                <a:latin typeface="Trebuchet MS"/>
                <a:cs typeface="Trebuchet MS"/>
              </a:rPr>
              <a:t>2020,</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Amazon</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Web</a:t>
            </a:r>
            <a:r>
              <a:rPr sz="1050" b="0" i="0" spc="-40" dirty="0">
                <a:solidFill>
                  <a:srgbClr val="333333"/>
                </a:solidFill>
                <a:latin typeface="Trebuchet MS"/>
                <a:cs typeface="Trebuchet MS"/>
              </a:rPr>
              <a:t> </a:t>
            </a:r>
            <a:r>
              <a:rPr sz="1050" b="0" i="0" spc="-15" dirty="0">
                <a:solidFill>
                  <a:srgbClr val="333333"/>
                </a:solidFill>
                <a:latin typeface="Trebuchet MS"/>
                <a:cs typeface="Trebuchet MS"/>
              </a:rPr>
              <a:t>Services,</a:t>
            </a:r>
            <a:r>
              <a:rPr sz="1050" b="0" i="0" spc="-45" dirty="0">
                <a:solidFill>
                  <a:srgbClr val="333333"/>
                </a:solidFill>
                <a:latin typeface="Trebuchet MS"/>
                <a:cs typeface="Trebuchet MS"/>
              </a:rPr>
              <a:t> </a:t>
            </a:r>
            <a:r>
              <a:rPr sz="1050" b="0" i="0" spc="-35" dirty="0">
                <a:solidFill>
                  <a:srgbClr val="333333"/>
                </a:solidFill>
                <a:latin typeface="Trebuchet MS"/>
                <a:cs typeface="Trebuchet MS"/>
              </a:rPr>
              <a:t>Inc.</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or</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its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affiliates.</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All</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rights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reserved.</a:t>
            </a:r>
            <a:endParaRPr sz="1050" dirty="0">
              <a:latin typeface="Trebuchet MS"/>
              <a:cs typeface="Trebuchet MS"/>
            </a:endParaRPr>
          </a:p>
          <a:p>
            <a:pPr algn="ctr">
              <a:lnSpc>
                <a:spcPts val="1430"/>
              </a:lnSpc>
            </a:pPr>
            <a:fld id="{81D60167-4931-47E6-BA6A-407CBD079E47}" type="slidenum">
              <a:rPr b="0" i="0" dirty="0">
                <a:latin typeface="Carlito"/>
                <a:cs typeface="Carlito"/>
              </a:rPr>
              <a:t>13</a:t>
            </a:fld>
            <a:endParaRPr b="0" i="0" dirty="0">
              <a:latin typeface="Carlito"/>
              <a:cs typeface="Carlito"/>
            </a:endParaRPr>
          </a:p>
        </p:txBody>
      </p:sp>
      <p:sp>
        <p:nvSpPr>
          <p:cNvPr id="14" name="object 2">
            <a:extLst>
              <a:ext uri="{FF2B5EF4-FFF2-40B4-BE49-F238E27FC236}">
                <a16:creationId xmlns:a16="http://schemas.microsoft.com/office/drawing/2014/main" id="{4B651368-FFB9-2940-AE68-F2162DBE36C1}"/>
              </a:ext>
            </a:extLst>
          </p:cNvPr>
          <p:cNvSpPr txBox="1"/>
          <p:nvPr/>
        </p:nvSpPr>
        <p:spPr>
          <a:xfrm>
            <a:off x="534923" y="527468"/>
            <a:ext cx="4225290" cy="270510"/>
          </a:xfrm>
          <a:prstGeom prst="rect">
            <a:avLst/>
          </a:prstGeom>
        </p:spPr>
        <p:txBody>
          <a:bodyPr vert="horz" wrap="square" lIns="0" tIns="13335" rIns="0" bIns="0" rtlCol="0">
            <a:spAutoFit/>
          </a:bodyPr>
          <a:lstStyle/>
          <a:p>
            <a:pPr marL="12700">
              <a:lnSpc>
                <a:spcPct val="100000"/>
              </a:lnSpc>
              <a:spcBef>
                <a:spcPts val="105"/>
              </a:spcBef>
            </a:pPr>
            <a:r>
              <a:rPr sz="1600" spc="-70" dirty="0">
                <a:solidFill>
                  <a:srgbClr val="262626"/>
                </a:solidFill>
                <a:latin typeface="Trebuchet MS"/>
                <a:cs typeface="Trebuchet MS"/>
              </a:rPr>
              <a:t>Secure</a:t>
            </a:r>
            <a:r>
              <a:rPr sz="1600" spc="-130" dirty="0">
                <a:solidFill>
                  <a:srgbClr val="262626"/>
                </a:solidFill>
                <a:latin typeface="Trebuchet MS"/>
                <a:cs typeface="Trebuchet MS"/>
              </a:rPr>
              <a:t> </a:t>
            </a:r>
            <a:r>
              <a:rPr sz="1600" spc="-75" dirty="0">
                <a:solidFill>
                  <a:srgbClr val="262626"/>
                </a:solidFill>
                <a:latin typeface="Trebuchet MS"/>
                <a:cs typeface="Trebuchet MS"/>
              </a:rPr>
              <a:t>Shell</a:t>
            </a:r>
            <a:r>
              <a:rPr sz="1600" spc="-130" dirty="0">
                <a:solidFill>
                  <a:srgbClr val="262626"/>
                </a:solidFill>
                <a:latin typeface="Trebuchet MS"/>
                <a:cs typeface="Trebuchet MS"/>
              </a:rPr>
              <a:t> </a:t>
            </a:r>
            <a:r>
              <a:rPr sz="1600" spc="-70" dirty="0">
                <a:solidFill>
                  <a:srgbClr val="262626"/>
                </a:solidFill>
                <a:latin typeface="Trebuchet MS"/>
                <a:cs typeface="Trebuchet MS"/>
              </a:rPr>
              <a:t>(SSH)</a:t>
            </a:r>
            <a:r>
              <a:rPr sz="1600" spc="-125" dirty="0">
                <a:solidFill>
                  <a:srgbClr val="262626"/>
                </a:solidFill>
                <a:latin typeface="Trebuchet MS"/>
                <a:cs typeface="Trebuchet MS"/>
              </a:rPr>
              <a:t> </a:t>
            </a:r>
            <a:r>
              <a:rPr sz="1600" spc="-60" dirty="0">
                <a:solidFill>
                  <a:srgbClr val="262626"/>
                </a:solidFill>
                <a:latin typeface="Trebuchet MS"/>
                <a:cs typeface="Trebuchet MS"/>
              </a:rPr>
              <a:t>into</a:t>
            </a:r>
            <a:r>
              <a:rPr sz="1600" spc="-135" dirty="0">
                <a:solidFill>
                  <a:srgbClr val="262626"/>
                </a:solidFill>
                <a:latin typeface="Trebuchet MS"/>
                <a:cs typeface="Trebuchet MS"/>
              </a:rPr>
              <a:t> </a:t>
            </a:r>
            <a:r>
              <a:rPr sz="1600" spc="-55" dirty="0">
                <a:solidFill>
                  <a:srgbClr val="262626"/>
                </a:solidFill>
                <a:latin typeface="Trebuchet MS"/>
                <a:cs typeface="Trebuchet MS"/>
              </a:rPr>
              <a:t>Amazon</a:t>
            </a:r>
            <a:r>
              <a:rPr sz="1600" spc="-130" dirty="0">
                <a:solidFill>
                  <a:srgbClr val="262626"/>
                </a:solidFill>
                <a:latin typeface="Trebuchet MS"/>
                <a:cs typeface="Trebuchet MS"/>
              </a:rPr>
              <a:t> </a:t>
            </a:r>
            <a:r>
              <a:rPr sz="1600" spc="-70" dirty="0">
                <a:solidFill>
                  <a:srgbClr val="262626"/>
                </a:solidFill>
                <a:latin typeface="Trebuchet MS"/>
                <a:cs typeface="Trebuchet MS"/>
              </a:rPr>
              <a:t>EC2</a:t>
            </a:r>
            <a:r>
              <a:rPr sz="1600" spc="-130" dirty="0">
                <a:solidFill>
                  <a:srgbClr val="262626"/>
                </a:solidFill>
                <a:latin typeface="Trebuchet MS"/>
                <a:cs typeface="Trebuchet MS"/>
              </a:rPr>
              <a:t> </a:t>
            </a:r>
            <a:r>
              <a:rPr sz="1600" spc="-65" dirty="0">
                <a:solidFill>
                  <a:srgbClr val="262626"/>
                </a:solidFill>
                <a:latin typeface="Trebuchet MS"/>
                <a:cs typeface="Trebuchet MS"/>
              </a:rPr>
              <a:t>Instance</a:t>
            </a:r>
            <a:r>
              <a:rPr sz="1600" spc="-120" dirty="0">
                <a:solidFill>
                  <a:srgbClr val="262626"/>
                </a:solidFill>
                <a:latin typeface="Trebuchet MS"/>
                <a:cs typeface="Trebuchet MS"/>
              </a:rPr>
              <a:t> </a:t>
            </a:r>
            <a:r>
              <a:rPr sz="1600" spc="-35" dirty="0">
                <a:solidFill>
                  <a:srgbClr val="262626"/>
                </a:solidFill>
                <a:latin typeface="Trebuchet MS"/>
                <a:cs typeface="Trebuchet MS"/>
              </a:rPr>
              <a:t>(Mac)</a:t>
            </a:r>
            <a:endParaRPr sz="1600" dirty="0">
              <a:latin typeface="Trebuchet MS"/>
              <a:cs typeface="Trebuchet MS"/>
            </a:endParaRPr>
          </a:p>
        </p:txBody>
      </p:sp>
    </p:spTree>
    <p:extLst>
      <p:ext uri="{BB962C8B-B14F-4D97-AF65-F5344CB8AC3E}">
        <p14:creationId xmlns:p14="http://schemas.microsoft.com/office/powerpoint/2010/main" val="3893874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345243" y="1524000"/>
            <a:ext cx="6737984" cy="4817110"/>
          </a:xfrm>
          <a:prstGeom prst="rect">
            <a:avLst/>
          </a:prstGeom>
        </p:spPr>
        <p:txBody>
          <a:bodyPr vert="horz" wrap="square" lIns="0" tIns="12700" rIns="0" bIns="0" rtlCol="0">
            <a:spAutoFit/>
          </a:bodyPr>
          <a:lstStyle/>
          <a:p>
            <a:pPr marL="12700">
              <a:lnSpc>
                <a:spcPct val="100000"/>
              </a:lnSpc>
              <a:spcBef>
                <a:spcPts val="100"/>
              </a:spcBef>
            </a:pPr>
            <a:r>
              <a:rPr sz="1200" b="1" dirty="0">
                <a:latin typeface="Carlito"/>
                <a:cs typeface="Carlito"/>
              </a:rPr>
              <a:t>Bonus</a:t>
            </a:r>
            <a:r>
              <a:rPr sz="1200" b="1" spc="-10" dirty="0">
                <a:latin typeface="Carlito"/>
                <a:cs typeface="Carlito"/>
              </a:rPr>
              <a:t> </a:t>
            </a:r>
            <a:r>
              <a:rPr sz="1200" b="1" spc="-5" dirty="0">
                <a:latin typeface="Carlito"/>
                <a:cs typeface="Carlito"/>
              </a:rPr>
              <a:t>activity</a:t>
            </a:r>
            <a:endParaRPr sz="1200" dirty="0">
              <a:latin typeface="Carlito"/>
              <a:cs typeface="Carlito"/>
            </a:endParaRPr>
          </a:p>
          <a:p>
            <a:pPr>
              <a:lnSpc>
                <a:spcPct val="100000"/>
              </a:lnSpc>
              <a:spcBef>
                <a:spcPts val="45"/>
              </a:spcBef>
            </a:pPr>
            <a:endParaRPr sz="1100" dirty="0">
              <a:latin typeface="Carlito"/>
              <a:cs typeface="Carlito"/>
            </a:endParaRPr>
          </a:p>
          <a:p>
            <a:pPr marL="12700" marR="63500">
              <a:lnSpc>
                <a:spcPct val="101699"/>
              </a:lnSpc>
            </a:pPr>
            <a:r>
              <a:rPr sz="1200" spc="-5" dirty="0">
                <a:latin typeface="Carlito"/>
                <a:cs typeface="Carlito"/>
              </a:rPr>
              <a:t>Let’s explore </a:t>
            </a:r>
            <a:r>
              <a:rPr sz="1200" dirty="0">
                <a:latin typeface="Carlito"/>
                <a:cs typeface="Carlito"/>
              </a:rPr>
              <a:t>a few </a:t>
            </a:r>
            <a:r>
              <a:rPr sz="1200" spc="-5" dirty="0">
                <a:latin typeface="Carlito"/>
                <a:cs typeface="Carlito"/>
              </a:rPr>
              <a:t>more </a:t>
            </a:r>
            <a:r>
              <a:rPr sz="1200" dirty="0">
                <a:latin typeface="Carlito"/>
                <a:cs typeface="Carlito"/>
              </a:rPr>
              <a:t>things </a:t>
            </a:r>
            <a:r>
              <a:rPr sz="1200" spc="-5" dirty="0">
                <a:latin typeface="Carlito"/>
                <a:cs typeface="Carlito"/>
              </a:rPr>
              <a:t>before you practice good cloud </a:t>
            </a:r>
            <a:r>
              <a:rPr sz="1200" dirty="0">
                <a:latin typeface="Carlito"/>
                <a:cs typeface="Carlito"/>
              </a:rPr>
              <a:t>hygiene and clean up </a:t>
            </a:r>
            <a:r>
              <a:rPr sz="1200" spc="-5" dirty="0">
                <a:latin typeface="Carlito"/>
                <a:cs typeface="Carlito"/>
              </a:rPr>
              <a:t>your environment. </a:t>
            </a:r>
            <a:r>
              <a:rPr sz="1200" b="1" u="sng" dirty="0">
                <a:uFill>
                  <a:solidFill>
                    <a:srgbClr val="000000"/>
                  </a:solidFill>
                </a:uFill>
                <a:latin typeface="Carlito"/>
                <a:cs typeface="Carlito"/>
              </a:rPr>
              <a:t>Do </a:t>
            </a:r>
            <a:r>
              <a:rPr sz="1200" b="1" dirty="0">
                <a:latin typeface="Carlito"/>
                <a:cs typeface="Carlito"/>
              </a:rPr>
              <a:t> </a:t>
            </a:r>
            <a:r>
              <a:rPr sz="1200" b="1" u="sng" dirty="0">
                <a:uFill>
                  <a:solidFill>
                    <a:srgbClr val="000000"/>
                  </a:solidFill>
                </a:uFill>
                <a:latin typeface="Carlito"/>
                <a:cs typeface="Carlito"/>
              </a:rPr>
              <a:t>not</a:t>
            </a:r>
            <a:r>
              <a:rPr sz="1200" b="1" dirty="0">
                <a:latin typeface="Carlito"/>
                <a:cs typeface="Carlito"/>
              </a:rPr>
              <a:t> </a:t>
            </a:r>
            <a:r>
              <a:rPr sz="1200" dirty="0">
                <a:latin typeface="Carlito"/>
                <a:cs typeface="Carlito"/>
              </a:rPr>
              <a:t>change any </a:t>
            </a:r>
            <a:r>
              <a:rPr sz="1200" spc="-5" dirty="0">
                <a:latin typeface="Carlito"/>
                <a:cs typeface="Carlito"/>
              </a:rPr>
              <a:t>of your configurations or modify your </a:t>
            </a:r>
            <a:r>
              <a:rPr sz="1200" dirty="0">
                <a:latin typeface="Carlito"/>
                <a:cs typeface="Carlito"/>
              </a:rPr>
              <a:t>current</a:t>
            </a:r>
            <a:r>
              <a:rPr sz="1200" spc="30" dirty="0">
                <a:latin typeface="Carlito"/>
                <a:cs typeface="Carlito"/>
              </a:rPr>
              <a:t> </a:t>
            </a:r>
            <a:r>
              <a:rPr sz="1200" dirty="0">
                <a:latin typeface="Carlito"/>
                <a:cs typeface="Carlito"/>
              </a:rPr>
              <a:t>settings.</a:t>
            </a:r>
          </a:p>
          <a:p>
            <a:pPr>
              <a:lnSpc>
                <a:spcPct val="100000"/>
              </a:lnSpc>
              <a:spcBef>
                <a:spcPts val="15"/>
              </a:spcBef>
            </a:pPr>
            <a:endParaRPr sz="1150" dirty="0">
              <a:latin typeface="Carlito"/>
              <a:cs typeface="Carlito"/>
            </a:endParaRPr>
          </a:p>
          <a:p>
            <a:pPr marL="469265" marR="218440" indent="-228600">
              <a:lnSpc>
                <a:spcPct val="101699"/>
              </a:lnSpc>
              <a:buAutoNum type="arabicPeriod"/>
              <a:tabLst>
                <a:tab pos="469900" algn="l"/>
              </a:tabLst>
            </a:pPr>
            <a:r>
              <a:rPr sz="1200" dirty="0">
                <a:latin typeface="Carlito"/>
                <a:cs typeface="Carlito"/>
              </a:rPr>
              <a:t>In the </a:t>
            </a:r>
            <a:r>
              <a:rPr sz="1200" b="1" dirty="0">
                <a:latin typeface="Carlito"/>
                <a:cs typeface="Carlito"/>
              </a:rPr>
              <a:t>Amazon </a:t>
            </a:r>
            <a:r>
              <a:rPr sz="1200" b="1" spc="-5" dirty="0">
                <a:latin typeface="Carlito"/>
                <a:cs typeface="Carlito"/>
              </a:rPr>
              <a:t>EC2 Management </a:t>
            </a:r>
            <a:r>
              <a:rPr sz="1200" b="1" dirty="0">
                <a:latin typeface="Carlito"/>
                <a:cs typeface="Carlito"/>
              </a:rPr>
              <a:t>Console</a:t>
            </a:r>
            <a:r>
              <a:rPr sz="1200" dirty="0">
                <a:latin typeface="Carlito"/>
                <a:cs typeface="Carlito"/>
              </a:rPr>
              <a:t>, </a:t>
            </a:r>
            <a:r>
              <a:rPr sz="1200" spc="-5" dirty="0">
                <a:latin typeface="Carlito"/>
                <a:cs typeface="Carlito"/>
              </a:rPr>
              <a:t>click </a:t>
            </a:r>
            <a:r>
              <a:rPr sz="1200" b="1" dirty="0">
                <a:latin typeface="Carlito"/>
                <a:cs typeface="Carlito"/>
              </a:rPr>
              <a:t>Instances </a:t>
            </a:r>
            <a:r>
              <a:rPr sz="1200" dirty="0">
                <a:latin typeface="Carlito"/>
                <a:cs typeface="Carlito"/>
              </a:rPr>
              <a:t>in the left </a:t>
            </a:r>
            <a:r>
              <a:rPr sz="1200" spc="-5" dirty="0">
                <a:latin typeface="Carlito"/>
                <a:cs typeface="Carlito"/>
              </a:rPr>
              <a:t>navigation </a:t>
            </a:r>
            <a:r>
              <a:rPr sz="1200" dirty="0">
                <a:latin typeface="Carlito"/>
                <a:cs typeface="Carlito"/>
              </a:rPr>
              <a:t>and highlight </a:t>
            </a:r>
            <a:r>
              <a:rPr sz="1200" spc="-5" dirty="0">
                <a:latin typeface="Carlito"/>
                <a:cs typeface="Carlito"/>
              </a:rPr>
              <a:t>your  </a:t>
            </a:r>
            <a:r>
              <a:rPr sz="1200" dirty="0">
                <a:latin typeface="Carlito"/>
                <a:cs typeface="Carlito"/>
              </a:rPr>
              <a:t>SSH </a:t>
            </a:r>
            <a:r>
              <a:rPr sz="1200" spc="-5" dirty="0">
                <a:latin typeface="Carlito"/>
                <a:cs typeface="Carlito"/>
              </a:rPr>
              <a:t>Practice</a:t>
            </a:r>
            <a:r>
              <a:rPr sz="1200" spc="-10" dirty="0">
                <a:latin typeface="Carlito"/>
                <a:cs typeface="Carlito"/>
              </a:rPr>
              <a:t> </a:t>
            </a:r>
            <a:r>
              <a:rPr sz="1200" dirty="0">
                <a:latin typeface="Carlito"/>
                <a:cs typeface="Carlito"/>
              </a:rPr>
              <a:t>Server.</a:t>
            </a:r>
          </a:p>
          <a:p>
            <a:pPr marL="469900" indent="-228600">
              <a:lnSpc>
                <a:spcPct val="100000"/>
              </a:lnSpc>
              <a:spcBef>
                <a:spcPts val="25"/>
              </a:spcBef>
              <a:buAutoNum type="arabicPeriod"/>
              <a:tabLst>
                <a:tab pos="469900" algn="l"/>
              </a:tabLst>
            </a:pPr>
            <a:r>
              <a:rPr sz="1200" dirty="0">
                <a:latin typeface="Carlito"/>
                <a:cs typeface="Carlito"/>
              </a:rPr>
              <a:t>Click the </a:t>
            </a:r>
            <a:r>
              <a:rPr sz="1200" spc="-5" dirty="0">
                <a:latin typeface="Carlito"/>
                <a:cs typeface="Carlito"/>
              </a:rPr>
              <a:t>Actions </a:t>
            </a:r>
            <a:r>
              <a:rPr sz="1200" dirty="0">
                <a:latin typeface="Carlito"/>
                <a:cs typeface="Carlito"/>
              </a:rPr>
              <a:t>button and review all the </a:t>
            </a:r>
            <a:r>
              <a:rPr sz="1200" spc="-5" dirty="0">
                <a:latin typeface="Carlito"/>
                <a:cs typeface="Carlito"/>
              </a:rPr>
              <a:t>options </a:t>
            </a:r>
            <a:r>
              <a:rPr sz="1200" dirty="0">
                <a:latin typeface="Carlito"/>
                <a:cs typeface="Carlito"/>
              </a:rPr>
              <a:t>that </a:t>
            </a:r>
            <a:r>
              <a:rPr sz="1200" spc="-5" dirty="0">
                <a:latin typeface="Carlito"/>
                <a:cs typeface="Carlito"/>
              </a:rPr>
              <a:t>are</a:t>
            </a:r>
            <a:r>
              <a:rPr sz="1200" spc="10" dirty="0">
                <a:latin typeface="Carlito"/>
                <a:cs typeface="Carlito"/>
              </a:rPr>
              <a:t> </a:t>
            </a:r>
            <a:r>
              <a:rPr sz="1200" spc="-5" dirty="0">
                <a:latin typeface="Carlito"/>
                <a:cs typeface="Carlito"/>
              </a:rPr>
              <a:t>available.</a:t>
            </a:r>
            <a:endParaRPr sz="1200" dirty="0">
              <a:latin typeface="Carlito"/>
              <a:cs typeface="Carlito"/>
            </a:endParaRPr>
          </a:p>
          <a:p>
            <a:pPr marL="469265" marR="71755" indent="-228600">
              <a:lnSpc>
                <a:spcPct val="101699"/>
              </a:lnSpc>
              <a:buAutoNum type="arabicPeriod"/>
              <a:tabLst>
                <a:tab pos="469900" algn="l"/>
              </a:tabLst>
            </a:pPr>
            <a:r>
              <a:rPr sz="1200" dirty="0">
                <a:latin typeface="Carlito"/>
                <a:cs typeface="Carlito"/>
              </a:rPr>
              <a:t>Under </a:t>
            </a:r>
            <a:r>
              <a:rPr sz="1200" spc="-5" dirty="0">
                <a:latin typeface="Carlito"/>
                <a:cs typeface="Carlito"/>
              </a:rPr>
              <a:t>each of </a:t>
            </a:r>
            <a:r>
              <a:rPr sz="1200" dirty="0">
                <a:latin typeface="Carlito"/>
                <a:cs typeface="Carlito"/>
              </a:rPr>
              <a:t>the </a:t>
            </a:r>
            <a:r>
              <a:rPr sz="1200" spc="-5" dirty="0">
                <a:latin typeface="Carlito"/>
                <a:cs typeface="Carlito"/>
              </a:rPr>
              <a:t>options where </a:t>
            </a:r>
            <a:r>
              <a:rPr sz="1200" dirty="0">
                <a:latin typeface="Carlito"/>
                <a:cs typeface="Carlito"/>
              </a:rPr>
              <a:t>there is an </a:t>
            </a:r>
            <a:r>
              <a:rPr sz="1200" spc="-5" dirty="0">
                <a:latin typeface="Carlito"/>
                <a:cs typeface="Carlito"/>
              </a:rPr>
              <a:t>additional drop-down options </a:t>
            </a:r>
            <a:r>
              <a:rPr sz="1200" dirty="0">
                <a:latin typeface="Carlito"/>
                <a:cs typeface="Carlito"/>
              </a:rPr>
              <a:t>menu, </a:t>
            </a:r>
            <a:r>
              <a:rPr sz="1200" spc="-5" dirty="0">
                <a:latin typeface="Carlito"/>
                <a:cs typeface="Carlito"/>
              </a:rPr>
              <a:t>take </a:t>
            </a:r>
            <a:r>
              <a:rPr sz="1200" dirty="0">
                <a:latin typeface="Carlito"/>
                <a:cs typeface="Carlito"/>
              </a:rPr>
              <a:t>a </a:t>
            </a:r>
            <a:r>
              <a:rPr sz="1200" spc="-5" dirty="0">
                <a:latin typeface="Carlito"/>
                <a:cs typeface="Carlito"/>
              </a:rPr>
              <a:t>moment </a:t>
            </a:r>
            <a:r>
              <a:rPr sz="1200" dirty="0">
                <a:latin typeface="Carlito"/>
                <a:cs typeface="Carlito"/>
              </a:rPr>
              <a:t>to  review the </a:t>
            </a:r>
            <a:r>
              <a:rPr sz="1200" spc="-5" dirty="0">
                <a:latin typeface="Carlito"/>
                <a:cs typeface="Carlito"/>
              </a:rPr>
              <a:t>additional options </a:t>
            </a:r>
            <a:r>
              <a:rPr sz="1200" dirty="0">
                <a:latin typeface="Carlito"/>
                <a:cs typeface="Carlito"/>
              </a:rPr>
              <a:t>that </a:t>
            </a:r>
            <a:r>
              <a:rPr sz="1200" spc="-5" dirty="0">
                <a:latin typeface="Carlito"/>
                <a:cs typeface="Carlito"/>
              </a:rPr>
              <a:t>are available. Take note how you </a:t>
            </a:r>
            <a:r>
              <a:rPr sz="1200" dirty="0">
                <a:latin typeface="Carlito"/>
                <a:cs typeface="Carlito"/>
              </a:rPr>
              <a:t>can do many things under the  </a:t>
            </a:r>
            <a:r>
              <a:rPr sz="1200" b="1" dirty="0">
                <a:latin typeface="Carlito"/>
                <a:cs typeface="Carlito"/>
              </a:rPr>
              <a:t>Instance </a:t>
            </a:r>
            <a:r>
              <a:rPr sz="1200" b="1" spc="-5" dirty="0">
                <a:latin typeface="Carlito"/>
                <a:cs typeface="Carlito"/>
              </a:rPr>
              <a:t>Settings</a:t>
            </a:r>
            <a:r>
              <a:rPr sz="1200" b="1" spc="-10" dirty="0">
                <a:latin typeface="Carlito"/>
                <a:cs typeface="Carlito"/>
              </a:rPr>
              <a:t> </a:t>
            </a:r>
            <a:r>
              <a:rPr sz="1200" spc="-5" dirty="0">
                <a:latin typeface="Carlito"/>
                <a:cs typeface="Carlito"/>
              </a:rPr>
              <a:t>options.</a:t>
            </a:r>
            <a:endParaRPr sz="1200" dirty="0">
              <a:latin typeface="Carlito"/>
              <a:cs typeface="Carlito"/>
            </a:endParaRPr>
          </a:p>
          <a:p>
            <a:pPr>
              <a:lnSpc>
                <a:spcPct val="100000"/>
              </a:lnSpc>
              <a:spcBef>
                <a:spcPts val="10"/>
              </a:spcBef>
            </a:pPr>
            <a:endParaRPr sz="1150" dirty="0">
              <a:latin typeface="Carlito"/>
              <a:cs typeface="Carlito"/>
            </a:endParaRPr>
          </a:p>
          <a:p>
            <a:pPr marL="12700">
              <a:lnSpc>
                <a:spcPct val="100000"/>
              </a:lnSpc>
            </a:pPr>
            <a:r>
              <a:rPr sz="1200" b="1" spc="-5" dirty="0">
                <a:latin typeface="Carlito"/>
                <a:cs typeface="Carlito"/>
              </a:rPr>
              <a:t>Clean up your</a:t>
            </a:r>
            <a:r>
              <a:rPr sz="1200" b="1" spc="-10" dirty="0">
                <a:latin typeface="Carlito"/>
                <a:cs typeface="Carlito"/>
              </a:rPr>
              <a:t> </a:t>
            </a:r>
            <a:r>
              <a:rPr sz="1200" b="1" spc="-5" dirty="0">
                <a:latin typeface="Carlito"/>
                <a:cs typeface="Carlito"/>
              </a:rPr>
              <a:t>environment</a:t>
            </a:r>
            <a:endParaRPr sz="1200" dirty="0">
              <a:latin typeface="Carlito"/>
              <a:cs typeface="Carlito"/>
            </a:endParaRPr>
          </a:p>
          <a:p>
            <a:pPr>
              <a:lnSpc>
                <a:spcPct val="100000"/>
              </a:lnSpc>
              <a:spcBef>
                <a:spcPts val="10"/>
              </a:spcBef>
            </a:pPr>
            <a:endParaRPr sz="1150" dirty="0">
              <a:latin typeface="Carlito"/>
              <a:cs typeface="Carlito"/>
            </a:endParaRPr>
          </a:p>
          <a:p>
            <a:pPr marL="12700" marR="167005">
              <a:lnSpc>
                <a:spcPct val="101699"/>
              </a:lnSpc>
            </a:pPr>
            <a:r>
              <a:rPr sz="1200" dirty="0">
                <a:latin typeface="Carlito"/>
                <a:cs typeface="Carlito"/>
              </a:rPr>
              <a:t>The </a:t>
            </a:r>
            <a:r>
              <a:rPr sz="1200" spc="-5" dirty="0">
                <a:latin typeface="Carlito"/>
                <a:cs typeface="Carlito"/>
              </a:rPr>
              <a:t>development team </a:t>
            </a:r>
            <a:r>
              <a:rPr sz="1200" dirty="0">
                <a:latin typeface="Carlito"/>
                <a:cs typeface="Carlito"/>
              </a:rPr>
              <a:t>has fully </a:t>
            </a:r>
            <a:r>
              <a:rPr sz="1200" spc="-5" dirty="0">
                <a:latin typeface="Carlito"/>
                <a:cs typeface="Carlito"/>
              </a:rPr>
              <a:t>deployed </a:t>
            </a:r>
            <a:r>
              <a:rPr sz="1200" dirty="0">
                <a:latin typeface="Carlito"/>
                <a:cs typeface="Carlito"/>
              </a:rPr>
              <a:t>and </a:t>
            </a:r>
            <a:r>
              <a:rPr sz="1200" spc="-5" dirty="0">
                <a:latin typeface="Carlito"/>
                <a:cs typeface="Carlito"/>
              </a:rPr>
              <a:t>tested </a:t>
            </a:r>
            <a:r>
              <a:rPr sz="1200" dirty="0">
                <a:latin typeface="Carlito"/>
                <a:cs typeface="Carlito"/>
              </a:rPr>
              <a:t>their </a:t>
            </a:r>
            <a:r>
              <a:rPr sz="1200" spc="-5" dirty="0">
                <a:latin typeface="Carlito"/>
                <a:cs typeface="Carlito"/>
              </a:rPr>
              <a:t>software </a:t>
            </a:r>
            <a:r>
              <a:rPr sz="1200" dirty="0">
                <a:latin typeface="Carlito"/>
                <a:cs typeface="Carlito"/>
              </a:rPr>
              <a:t>in a </a:t>
            </a:r>
            <a:r>
              <a:rPr sz="1200" spc="-5" dirty="0">
                <a:latin typeface="Carlito"/>
                <a:cs typeface="Carlito"/>
              </a:rPr>
              <a:t>development </a:t>
            </a:r>
            <a:r>
              <a:rPr sz="1200" dirty="0">
                <a:latin typeface="Carlito"/>
                <a:cs typeface="Carlito"/>
              </a:rPr>
              <a:t>setting. They asked  you to </a:t>
            </a:r>
            <a:r>
              <a:rPr sz="1200" spc="-5" dirty="0">
                <a:latin typeface="Carlito"/>
                <a:cs typeface="Carlito"/>
              </a:rPr>
              <a:t>terminate </a:t>
            </a:r>
            <a:r>
              <a:rPr sz="1200" dirty="0">
                <a:latin typeface="Carlito"/>
                <a:cs typeface="Carlito"/>
              </a:rPr>
              <a:t>the </a:t>
            </a:r>
            <a:r>
              <a:rPr sz="1200" spc="-5" dirty="0">
                <a:latin typeface="Carlito"/>
                <a:cs typeface="Carlito"/>
              </a:rPr>
              <a:t>testing machine you</a:t>
            </a:r>
            <a:r>
              <a:rPr sz="1200" spc="5" dirty="0">
                <a:latin typeface="Carlito"/>
                <a:cs typeface="Carlito"/>
              </a:rPr>
              <a:t> </a:t>
            </a:r>
            <a:r>
              <a:rPr sz="1200" spc="-5" dirty="0">
                <a:latin typeface="Carlito"/>
                <a:cs typeface="Carlito"/>
              </a:rPr>
              <a:t>created.</a:t>
            </a:r>
            <a:endParaRPr sz="1200" dirty="0">
              <a:latin typeface="Carlito"/>
              <a:cs typeface="Carlito"/>
            </a:endParaRPr>
          </a:p>
          <a:p>
            <a:pPr>
              <a:lnSpc>
                <a:spcPct val="100000"/>
              </a:lnSpc>
              <a:spcBef>
                <a:spcPts val="15"/>
              </a:spcBef>
            </a:pPr>
            <a:endParaRPr sz="1150" dirty="0">
              <a:latin typeface="Carlito"/>
              <a:cs typeface="Carlito"/>
            </a:endParaRPr>
          </a:p>
          <a:p>
            <a:pPr marL="469900" indent="-228600">
              <a:lnSpc>
                <a:spcPct val="100000"/>
              </a:lnSpc>
              <a:buClr>
                <a:srgbClr val="2B3A44"/>
              </a:buClr>
              <a:buAutoNum type="arabicPeriod"/>
              <a:tabLst>
                <a:tab pos="469900" algn="l"/>
              </a:tabLst>
            </a:pPr>
            <a:r>
              <a:rPr sz="1200" dirty="0">
                <a:latin typeface="Carlito"/>
                <a:cs typeface="Carlito"/>
              </a:rPr>
              <a:t>Find and select </a:t>
            </a:r>
            <a:r>
              <a:rPr sz="1200" spc="-5" dirty="0">
                <a:latin typeface="Carlito"/>
                <a:cs typeface="Carlito"/>
              </a:rPr>
              <a:t>your </a:t>
            </a:r>
            <a:r>
              <a:rPr sz="1200" b="1" dirty="0">
                <a:latin typeface="Carlito"/>
                <a:cs typeface="Carlito"/>
              </a:rPr>
              <a:t>SSH Practice</a:t>
            </a:r>
            <a:r>
              <a:rPr sz="1200" b="1" spc="-10" dirty="0">
                <a:latin typeface="Carlito"/>
                <a:cs typeface="Carlito"/>
              </a:rPr>
              <a:t> </a:t>
            </a:r>
            <a:r>
              <a:rPr sz="1200" b="1" spc="-5" dirty="0">
                <a:latin typeface="Carlito"/>
                <a:cs typeface="Carlito"/>
              </a:rPr>
              <a:t>Server.</a:t>
            </a:r>
            <a:endParaRPr sz="1200" dirty="0">
              <a:latin typeface="Carlito"/>
              <a:cs typeface="Carlito"/>
            </a:endParaRPr>
          </a:p>
          <a:p>
            <a:pPr marL="469900" indent="-228600">
              <a:lnSpc>
                <a:spcPct val="100000"/>
              </a:lnSpc>
              <a:spcBef>
                <a:spcPts val="25"/>
              </a:spcBef>
              <a:buClr>
                <a:srgbClr val="2B3A44"/>
              </a:buClr>
              <a:buAutoNum type="arabicPeriod"/>
              <a:tabLst>
                <a:tab pos="469900" algn="l"/>
              </a:tabLst>
            </a:pPr>
            <a:r>
              <a:rPr sz="1200" dirty="0">
                <a:latin typeface="Carlito"/>
                <a:cs typeface="Carlito"/>
              </a:rPr>
              <a:t>Select </a:t>
            </a:r>
            <a:r>
              <a:rPr sz="1200" spc="-5" dirty="0">
                <a:latin typeface="Carlito"/>
                <a:cs typeface="Carlito"/>
              </a:rPr>
              <a:t>Actions&gt;Instance</a:t>
            </a:r>
            <a:r>
              <a:rPr sz="1200" dirty="0">
                <a:latin typeface="Carlito"/>
                <a:cs typeface="Carlito"/>
              </a:rPr>
              <a:t> </a:t>
            </a:r>
            <a:r>
              <a:rPr sz="1200" spc="-5" dirty="0">
                <a:latin typeface="Carlito"/>
                <a:cs typeface="Carlito"/>
              </a:rPr>
              <a:t>State&gt;Terminate.</a:t>
            </a:r>
            <a:endParaRPr sz="1200" dirty="0">
              <a:latin typeface="Carlito"/>
              <a:cs typeface="Carlito"/>
            </a:endParaRPr>
          </a:p>
          <a:p>
            <a:pPr marL="469265" marR="43180" indent="-228600">
              <a:lnSpc>
                <a:spcPct val="101699"/>
              </a:lnSpc>
              <a:buClr>
                <a:srgbClr val="2B3A44"/>
              </a:buClr>
              <a:buAutoNum type="arabicPeriod"/>
              <a:tabLst>
                <a:tab pos="469900" algn="l"/>
              </a:tabLst>
            </a:pPr>
            <a:r>
              <a:rPr sz="1200" dirty="0">
                <a:latin typeface="Carlito"/>
                <a:cs typeface="Carlito"/>
              </a:rPr>
              <a:t>Delete </a:t>
            </a:r>
            <a:r>
              <a:rPr sz="1200" spc="-5" dirty="0">
                <a:latin typeface="Carlito"/>
                <a:cs typeface="Carlito"/>
              </a:rPr>
              <a:t>your </a:t>
            </a:r>
            <a:r>
              <a:rPr sz="1200" dirty="0">
                <a:solidFill>
                  <a:srgbClr val="ED7D31"/>
                </a:solidFill>
                <a:latin typeface="Carlito"/>
                <a:cs typeface="Carlito"/>
              </a:rPr>
              <a:t>SSH Practice SG </a:t>
            </a:r>
            <a:r>
              <a:rPr sz="1200" dirty="0">
                <a:latin typeface="Carlito"/>
                <a:cs typeface="Carlito"/>
              </a:rPr>
              <a:t>security </a:t>
            </a:r>
            <a:r>
              <a:rPr sz="1200" spc="-5" dirty="0">
                <a:latin typeface="Carlito"/>
                <a:cs typeface="Carlito"/>
              </a:rPr>
              <a:t>group </a:t>
            </a:r>
            <a:r>
              <a:rPr sz="1200" dirty="0">
                <a:latin typeface="Carlito"/>
                <a:cs typeface="Carlito"/>
              </a:rPr>
              <a:t>by </a:t>
            </a:r>
            <a:r>
              <a:rPr sz="1200" spc="-5" dirty="0">
                <a:latin typeface="Carlito"/>
                <a:cs typeface="Carlito"/>
              </a:rPr>
              <a:t>navigating </a:t>
            </a:r>
            <a:r>
              <a:rPr sz="1200" dirty="0">
                <a:latin typeface="Carlito"/>
                <a:cs typeface="Carlito"/>
              </a:rPr>
              <a:t>to the </a:t>
            </a:r>
            <a:r>
              <a:rPr sz="1200" b="1" dirty="0">
                <a:latin typeface="Carlito"/>
                <a:cs typeface="Carlito"/>
              </a:rPr>
              <a:t>Security Groups </a:t>
            </a:r>
            <a:r>
              <a:rPr sz="1200" spc="-5" dirty="0">
                <a:latin typeface="Carlito"/>
                <a:cs typeface="Carlito"/>
              </a:rPr>
              <a:t>option </a:t>
            </a:r>
            <a:r>
              <a:rPr sz="1200" dirty="0">
                <a:latin typeface="Carlito"/>
                <a:cs typeface="Carlito"/>
              </a:rPr>
              <a:t>in the </a:t>
            </a:r>
            <a:r>
              <a:rPr sz="1200" spc="-5" dirty="0">
                <a:latin typeface="Carlito"/>
                <a:cs typeface="Carlito"/>
              </a:rPr>
              <a:t>left-  </a:t>
            </a:r>
            <a:r>
              <a:rPr sz="1200" dirty="0">
                <a:latin typeface="Carlito"/>
                <a:cs typeface="Carlito"/>
              </a:rPr>
              <a:t>hand </a:t>
            </a:r>
            <a:r>
              <a:rPr sz="1200" spc="-5" dirty="0">
                <a:latin typeface="Carlito"/>
                <a:cs typeface="Carlito"/>
              </a:rPr>
              <a:t>navigation within </a:t>
            </a:r>
            <a:r>
              <a:rPr sz="1200" dirty="0">
                <a:latin typeface="Carlito"/>
                <a:cs typeface="Carlito"/>
              </a:rPr>
              <a:t>the </a:t>
            </a:r>
            <a:r>
              <a:rPr sz="1200" spc="-5" dirty="0">
                <a:latin typeface="Carlito"/>
                <a:cs typeface="Carlito"/>
              </a:rPr>
              <a:t>Network </a:t>
            </a:r>
            <a:r>
              <a:rPr sz="1200" dirty="0">
                <a:latin typeface="Carlito"/>
                <a:cs typeface="Carlito"/>
              </a:rPr>
              <a:t>and Security </a:t>
            </a:r>
            <a:r>
              <a:rPr sz="1200" spc="-5" dirty="0">
                <a:latin typeface="Carlito"/>
                <a:cs typeface="Carlito"/>
              </a:rPr>
              <a:t>category. </a:t>
            </a:r>
            <a:r>
              <a:rPr sz="1200" dirty="0">
                <a:latin typeface="Carlito"/>
                <a:cs typeface="Carlito"/>
              </a:rPr>
              <a:t>Simply check there is a check </a:t>
            </a:r>
            <a:r>
              <a:rPr sz="1200" spc="-5" dirty="0">
                <a:latin typeface="Carlito"/>
                <a:cs typeface="Carlito"/>
              </a:rPr>
              <a:t>mark </a:t>
            </a:r>
            <a:r>
              <a:rPr sz="1200" dirty="0">
                <a:latin typeface="Carlito"/>
                <a:cs typeface="Carlito"/>
              </a:rPr>
              <a:t>in the  </a:t>
            </a:r>
            <a:r>
              <a:rPr sz="1200" spc="-5" dirty="0">
                <a:latin typeface="Carlito"/>
                <a:cs typeface="Carlito"/>
              </a:rPr>
              <a:t>box </a:t>
            </a:r>
            <a:r>
              <a:rPr sz="1200" dirty="0">
                <a:latin typeface="Carlito"/>
                <a:cs typeface="Carlito"/>
              </a:rPr>
              <a:t>next to </a:t>
            </a:r>
            <a:r>
              <a:rPr sz="1200" spc="-5" dirty="0">
                <a:latin typeface="Carlito"/>
                <a:cs typeface="Carlito"/>
              </a:rPr>
              <a:t>your </a:t>
            </a:r>
            <a:r>
              <a:rPr sz="1200" dirty="0">
                <a:latin typeface="Carlito"/>
                <a:cs typeface="Carlito"/>
              </a:rPr>
              <a:t>Security </a:t>
            </a:r>
            <a:r>
              <a:rPr sz="1200" spc="-5" dirty="0">
                <a:latin typeface="Carlito"/>
                <a:cs typeface="Carlito"/>
              </a:rPr>
              <a:t>group name </a:t>
            </a:r>
            <a:r>
              <a:rPr sz="1200" dirty="0">
                <a:latin typeface="Carlito"/>
                <a:cs typeface="Carlito"/>
              </a:rPr>
              <a:t>&gt; </a:t>
            </a:r>
            <a:r>
              <a:rPr sz="1200" spc="-5" dirty="0">
                <a:latin typeface="Carlito"/>
                <a:cs typeface="Carlito"/>
              </a:rPr>
              <a:t>Actions </a:t>
            </a:r>
            <a:r>
              <a:rPr sz="1200" dirty="0">
                <a:latin typeface="Carlito"/>
                <a:cs typeface="Carlito"/>
              </a:rPr>
              <a:t>&gt; </a:t>
            </a:r>
            <a:r>
              <a:rPr sz="1200" spc="-5" dirty="0">
                <a:latin typeface="Carlito"/>
                <a:cs typeface="Carlito"/>
              </a:rPr>
              <a:t>Delete </a:t>
            </a:r>
            <a:r>
              <a:rPr sz="1200" dirty="0">
                <a:latin typeface="Carlito"/>
                <a:cs typeface="Carlito"/>
              </a:rPr>
              <a:t>security </a:t>
            </a:r>
            <a:r>
              <a:rPr sz="1200" spc="-5" dirty="0">
                <a:latin typeface="Carlito"/>
                <a:cs typeface="Carlito"/>
              </a:rPr>
              <a:t>group.</a:t>
            </a:r>
            <a:endParaRPr sz="1200" dirty="0">
              <a:latin typeface="Carlito"/>
              <a:cs typeface="Carlito"/>
            </a:endParaRPr>
          </a:p>
          <a:p>
            <a:pPr marL="469265" marR="5080" indent="-228600">
              <a:lnSpc>
                <a:spcPct val="101699"/>
              </a:lnSpc>
              <a:buClr>
                <a:srgbClr val="2B3A44"/>
              </a:buClr>
              <a:buAutoNum type="arabicPeriod"/>
              <a:tabLst>
                <a:tab pos="469900" algn="l"/>
              </a:tabLst>
            </a:pPr>
            <a:r>
              <a:rPr sz="1200" spc="-5" dirty="0">
                <a:latin typeface="Carlito"/>
                <a:cs typeface="Carlito"/>
              </a:rPr>
              <a:t>You </a:t>
            </a:r>
            <a:r>
              <a:rPr sz="1200" dirty="0">
                <a:latin typeface="Carlito"/>
                <a:cs typeface="Carlito"/>
              </a:rPr>
              <a:t>may also </a:t>
            </a:r>
            <a:r>
              <a:rPr sz="1200" spc="-5" dirty="0">
                <a:latin typeface="Carlito"/>
                <a:cs typeface="Carlito"/>
              </a:rPr>
              <a:t>want </a:t>
            </a:r>
            <a:r>
              <a:rPr sz="1200" dirty="0">
                <a:latin typeface="Carlito"/>
                <a:cs typeface="Carlito"/>
              </a:rPr>
              <a:t>to delete </a:t>
            </a:r>
            <a:r>
              <a:rPr sz="1200" spc="-5" dirty="0">
                <a:latin typeface="Carlito"/>
                <a:cs typeface="Carlito"/>
              </a:rPr>
              <a:t>your </a:t>
            </a:r>
            <a:r>
              <a:rPr sz="1200" spc="-5" dirty="0">
                <a:solidFill>
                  <a:srgbClr val="ED7D31"/>
                </a:solidFill>
                <a:latin typeface="Carlito"/>
                <a:cs typeface="Carlito"/>
              </a:rPr>
              <a:t>My_SSH_Key </a:t>
            </a:r>
            <a:r>
              <a:rPr sz="1200" dirty="0">
                <a:latin typeface="Carlito"/>
                <a:cs typeface="Carlito"/>
              </a:rPr>
              <a:t>by </a:t>
            </a:r>
            <a:r>
              <a:rPr sz="1200" spc="-5" dirty="0">
                <a:latin typeface="Carlito"/>
                <a:cs typeface="Carlito"/>
              </a:rPr>
              <a:t>navigating </a:t>
            </a:r>
            <a:r>
              <a:rPr sz="1200" dirty="0">
                <a:latin typeface="Carlito"/>
                <a:cs typeface="Carlito"/>
              </a:rPr>
              <a:t>to the </a:t>
            </a:r>
            <a:r>
              <a:rPr sz="1200" b="1" dirty="0">
                <a:latin typeface="Carlito"/>
                <a:cs typeface="Carlito"/>
              </a:rPr>
              <a:t>key pairs </a:t>
            </a:r>
            <a:r>
              <a:rPr sz="1200" spc="-5" dirty="0">
                <a:latin typeface="Carlito"/>
                <a:cs typeface="Carlito"/>
              </a:rPr>
              <a:t>option </a:t>
            </a:r>
            <a:r>
              <a:rPr sz="1200" dirty="0">
                <a:latin typeface="Carlito"/>
                <a:cs typeface="Carlito"/>
              </a:rPr>
              <a:t>in the </a:t>
            </a:r>
            <a:r>
              <a:rPr sz="1200" spc="-5" dirty="0">
                <a:latin typeface="Carlito"/>
                <a:cs typeface="Carlito"/>
              </a:rPr>
              <a:t>left-hand  navigation within </a:t>
            </a:r>
            <a:r>
              <a:rPr sz="1200" dirty="0">
                <a:latin typeface="Carlito"/>
                <a:cs typeface="Carlito"/>
              </a:rPr>
              <a:t>the </a:t>
            </a:r>
            <a:r>
              <a:rPr sz="1200" spc="-5" dirty="0">
                <a:latin typeface="Carlito"/>
                <a:cs typeface="Carlito"/>
              </a:rPr>
              <a:t>Network </a:t>
            </a:r>
            <a:r>
              <a:rPr sz="1200" dirty="0">
                <a:latin typeface="Carlito"/>
                <a:cs typeface="Carlito"/>
              </a:rPr>
              <a:t>and Security </a:t>
            </a:r>
            <a:r>
              <a:rPr sz="1200" spc="-5" dirty="0">
                <a:latin typeface="Carlito"/>
                <a:cs typeface="Carlito"/>
              </a:rPr>
              <a:t>category. Make </a:t>
            </a:r>
            <a:r>
              <a:rPr sz="1200" dirty="0">
                <a:latin typeface="Carlito"/>
                <a:cs typeface="Carlito"/>
              </a:rPr>
              <a:t>sure there is a </a:t>
            </a:r>
            <a:r>
              <a:rPr sz="1200" spc="-5" dirty="0">
                <a:latin typeface="Carlito"/>
                <a:cs typeface="Carlito"/>
              </a:rPr>
              <a:t>checkmark </a:t>
            </a:r>
            <a:r>
              <a:rPr sz="1200" dirty="0">
                <a:latin typeface="Carlito"/>
                <a:cs typeface="Carlito"/>
              </a:rPr>
              <a:t>in the </a:t>
            </a:r>
            <a:r>
              <a:rPr sz="1200" spc="-5" dirty="0">
                <a:latin typeface="Carlito"/>
                <a:cs typeface="Carlito"/>
              </a:rPr>
              <a:t>box </a:t>
            </a:r>
            <a:r>
              <a:rPr sz="1200" dirty="0">
                <a:latin typeface="Carlito"/>
                <a:cs typeface="Carlito"/>
              </a:rPr>
              <a:t>next  to </a:t>
            </a:r>
            <a:r>
              <a:rPr sz="1200" spc="-5" dirty="0">
                <a:latin typeface="Carlito"/>
                <a:cs typeface="Carlito"/>
              </a:rPr>
              <a:t>your </a:t>
            </a:r>
            <a:r>
              <a:rPr sz="1200" dirty="0">
                <a:latin typeface="Carlito"/>
                <a:cs typeface="Carlito"/>
              </a:rPr>
              <a:t>Key pair </a:t>
            </a:r>
            <a:r>
              <a:rPr sz="1200" spc="-5" dirty="0">
                <a:latin typeface="Carlito"/>
                <a:cs typeface="Carlito"/>
              </a:rPr>
              <a:t>name </a:t>
            </a:r>
            <a:r>
              <a:rPr sz="1200" dirty="0">
                <a:latin typeface="Carlito"/>
                <a:cs typeface="Carlito"/>
              </a:rPr>
              <a:t>&gt; Click the </a:t>
            </a:r>
            <a:r>
              <a:rPr sz="1200" spc="-5" dirty="0">
                <a:latin typeface="Carlito"/>
                <a:cs typeface="Carlito"/>
              </a:rPr>
              <a:t>actions dropdown box </a:t>
            </a:r>
            <a:r>
              <a:rPr sz="1200" dirty="0">
                <a:latin typeface="Carlito"/>
                <a:cs typeface="Carlito"/>
              </a:rPr>
              <a:t>&gt; </a:t>
            </a:r>
            <a:r>
              <a:rPr sz="1200" spc="-5" dirty="0">
                <a:latin typeface="Carlito"/>
                <a:cs typeface="Carlito"/>
              </a:rPr>
              <a:t>Click delete </a:t>
            </a:r>
            <a:r>
              <a:rPr sz="1200" dirty="0">
                <a:latin typeface="Carlito"/>
                <a:cs typeface="Carlito"/>
              </a:rPr>
              <a:t>&gt; </a:t>
            </a:r>
            <a:r>
              <a:rPr sz="1200" spc="-5" dirty="0">
                <a:latin typeface="Carlito"/>
                <a:cs typeface="Carlito"/>
              </a:rPr>
              <a:t>Confirm deletion </a:t>
            </a:r>
            <a:r>
              <a:rPr sz="1200" dirty="0">
                <a:latin typeface="Carlito"/>
                <a:cs typeface="Carlito"/>
              </a:rPr>
              <a:t>by </a:t>
            </a:r>
            <a:r>
              <a:rPr sz="1200" spc="-5" dirty="0">
                <a:latin typeface="Carlito"/>
                <a:cs typeface="Carlito"/>
              </a:rPr>
              <a:t>typing  </a:t>
            </a:r>
            <a:r>
              <a:rPr sz="1200" i="1" dirty="0">
                <a:latin typeface="Carlito"/>
                <a:cs typeface="Carlito"/>
              </a:rPr>
              <a:t>Delete </a:t>
            </a:r>
            <a:r>
              <a:rPr sz="1200" dirty="0">
                <a:latin typeface="Carlito"/>
                <a:cs typeface="Carlito"/>
              </a:rPr>
              <a:t>in the field &gt; </a:t>
            </a:r>
            <a:r>
              <a:rPr sz="1200" spc="-5" dirty="0">
                <a:latin typeface="Carlito"/>
                <a:cs typeface="Carlito"/>
              </a:rPr>
              <a:t>Click</a:t>
            </a:r>
            <a:r>
              <a:rPr sz="1200" spc="-10" dirty="0">
                <a:latin typeface="Carlito"/>
                <a:cs typeface="Carlito"/>
              </a:rPr>
              <a:t> </a:t>
            </a:r>
            <a:r>
              <a:rPr sz="1200" spc="-5" dirty="0">
                <a:latin typeface="Carlito"/>
                <a:cs typeface="Carlito"/>
              </a:rPr>
              <a:t>delete.</a:t>
            </a:r>
            <a:endParaRPr sz="1200" dirty="0">
              <a:latin typeface="Carlito"/>
              <a:cs typeface="Carlito"/>
            </a:endParaRPr>
          </a:p>
        </p:txBody>
      </p:sp>
      <p:sp>
        <p:nvSpPr>
          <p:cNvPr id="9" name="object 17">
            <a:extLst>
              <a:ext uri="{FF2B5EF4-FFF2-40B4-BE49-F238E27FC236}">
                <a16:creationId xmlns:a16="http://schemas.microsoft.com/office/drawing/2014/main" id="{382D67CB-110B-6F43-9B6D-CD23AA17EF29}"/>
              </a:ext>
            </a:extLst>
          </p:cNvPr>
          <p:cNvSpPr txBox="1">
            <a:spLocks noGrp="1"/>
          </p:cNvSpPr>
          <p:nvPr>
            <p:ph type="sldNum" sz="quarter" idx="7"/>
          </p:nvPr>
        </p:nvSpPr>
        <p:spPr>
          <a:xfrm>
            <a:off x="855149" y="9378939"/>
            <a:ext cx="5718173" cy="536044"/>
          </a:xfrm>
          <a:prstGeom prst="rect">
            <a:avLst/>
          </a:prstGeom>
        </p:spPr>
        <p:txBody>
          <a:bodyPr vert="horz" wrap="square" lIns="0" tIns="5080" rIns="0" bIns="0" rtlCol="0">
            <a:spAutoFit/>
          </a:bodyPr>
          <a:lstStyle/>
          <a:p>
            <a:pPr algn="ctr">
              <a:lnSpc>
                <a:spcPct val="100000"/>
              </a:lnSpc>
              <a:spcBef>
                <a:spcPts val="40"/>
              </a:spcBef>
            </a:pPr>
            <a:r>
              <a:rPr spc="-5" dirty="0"/>
              <a:t>Academic </a:t>
            </a:r>
            <a:r>
              <a:rPr dirty="0"/>
              <a:t>Gateway to </a:t>
            </a:r>
            <a:r>
              <a:rPr spc="-5" dirty="0"/>
              <a:t>the </a:t>
            </a:r>
            <a:r>
              <a:rPr dirty="0"/>
              <a:t>Hearts </a:t>
            </a:r>
            <a:r>
              <a:rPr spc="-5" dirty="0"/>
              <a:t>and Minds of the </a:t>
            </a:r>
            <a:r>
              <a:rPr dirty="0"/>
              <a:t>Next </a:t>
            </a:r>
            <a:r>
              <a:rPr spc="-5" dirty="0"/>
              <a:t>Generation of </a:t>
            </a:r>
            <a:r>
              <a:rPr dirty="0"/>
              <a:t>IT</a:t>
            </a:r>
            <a:r>
              <a:rPr spc="90" dirty="0"/>
              <a:t> </a:t>
            </a:r>
            <a:r>
              <a:rPr spc="-5" dirty="0"/>
              <a:t>Professionals</a:t>
            </a:r>
          </a:p>
          <a:p>
            <a:pPr marL="277495">
              <a:lnSpc>
                <a:spcPts val="1250"/>
              </a:lnSpc>
              <a:spcBef>
                <a:spcPts val="30"/>
              </a:spcBef>
            </a:pPr>
            <a:r>
              <a:rPr sz="1050" b="0" i="0" spc="65" dirty="0">
                <a:solidFill>
                  <a:srgbClr val="333333"/>
                </a:solidFill>
                <a:latin typeface="Trebuchet MS"/>
                <a:cs typeface="Trebuchet MS"/>
              </a:rPr>
              <a:t>©</a:t>
            </a:r>
            <a:r>
              <a:rPr sz="1050" b="0" i="0" spc="-50" dirty="0">
                <a:solidFill>
                  <a:srgbClr val="333333"/>
                </a:solidFill>
                <a:latin typeface="Trebuchet MS"/>
                <a:cs typeface="Trebuchet MS"/>
              </a:rPr>
              <a:t> </a:t>
            </a:r>
            <a:r>
              <a:rPr sz="1050" b="0" i="0" spc="25" dirty="0">
                <a:solidFill>
                  <a:srgbClr val="333333"/>
                </a:solidFill>
                <a:latin typeface="Trebuchet MS"/>
                <a:cs typeface="Trebuchet MS"/>
              </a:rPr>
              <a:t>2020,</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Amazon</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Web</a:t>
            </a:r>
            <a:r>
              <a:rPr sz="1050" b="0" i="0" spc="-40" dirty="0">
                <a:solidFill>
                  <a:srgbClr val="333333"/>
                </a:solidFill>
                <a:latin typeface="Trebuchet MS"/>
                <a:cs typeface="Trebuchet MS"/>
              </a:rPr>
              <a:t> </a:t>
            </a:r>
            <a:r>
              <a:rPr sz="1050" b="0" i="0" spc="-15" dirty="0">
                <a:solidFill>
                  <a:srgbClr val="333333"/>
                </a:solidFill>
                <a:latin typeface="Trebuchet MS"/>
                <a:cs typeface="Trebuchet MS"/>
              </a:rPr>
              <a:t>Services,</a:t>
            </a:r>
            <a:r>
              <a:rPr sz="1050" b="0" i="0" spc="-45" dirty="0">
                <a:solidFill>
                  <a:srgbClr val="333333"/>
                </a:solidFill>
                <a:latin typeface="Trebuchet MS"/>
                <a:cs typeface="Trebuchet MS"/>
              </a:rPr>
              <a:t> </a:t>
            </a:r>
            <a:r>
              <a:rPr sz="1050" b="0" i="0" spc="-35" dirty="0">
                <a:solidFill>
                  <a:srgbClr val="333333"/>
                </a:solidFill>
                <a:latin typeface="Trebuchet MS"/>
                <a:cs typeface="Trebuchet MS"/>
              </a:rPr>
              <a:t>Inc.</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or</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its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affiliates.</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All</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rights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reserved.</a:t>
            </a:r>
            <a:endParaRPr sz="1050" dirty="0">
              <a:latin typeface="Trebuchet MS"/>
              <a:cs typeface="Trebuchet MS"/>
            </a:endParaRPr>
          </a:p>
          <a:p>
            <a:pPr algn="ctr">
              <a:lnSpc>
                <a:spcPts val="1430"/>
              </a:lnSpc>
            </a:pPr>
            <a:fld id="{81D60167-4931-47E6-BA6A-407CBD079E47}" type="slidenum">
              <a:rPr b="0" i="0" dirty="0">
                <a:latin typeface="Carlito"/>
                <a:cs typeface="Carlito"/>
              </a:rPr>
              <a:t>14</a:t>
            </a:fld>
            <a:endParaRPr b="0" i="0" dirty="0">
              <a:latin typeface="Carlito"/>
              <a:cs typeface="Carlito"/>
            </a:endParaRPr>
          </a:p>
        </p:txBody>
      </p:sp>
      <p:sp>
        <p:nvSpPr>
          <p:cNvPr id="10" name="object 2">
            <a:extLst>
              <a:ext uri="{FF2B5EF4-FFF2-40B4-BE49-F238E27FC236}">
                <a16:creationId xmlns:a16="http://schemas.microsoft.com/office/drawing/2014/main" id="{033DB0B4-4996-3C43-8BD1-8A617B0BD070}"/>
              </a:ext>
            </a:extLst>
          </p:cNvPr>
          <p:cNvSpPr txBox="1"/>
          <p:nvPr/>
        </p:nvSpPr>
        <p:spPr>
          <a:xfrm>
            <a:off x="534923" y="527468"/>
            <a:ext cx="4225290" cy="270510"/>
          </a:xfrm>
          <a:prstGeom prst="rect">
            <a:avLst/>
          </a:prstGeom>
        </p:spPr>
        <p:txBody>
          <a:bodyPr vert="horz" wrap="square" lIns="0" tIns="13335" rIns="0" bIns="0" rtlCol="0">
            <a:spAutoFit/>
          </a:bodyPr>
          <a:lstStyle/>
          <a:p>
            <a:pPr marL="12700">
              <a:lnSpc>
                <a:spcPct val="100000"/>
              </a:lnSpc>
              <a:spcBef>
                <a:spcPts val="105"/>
              </a:spcBef>
            </a:pPr>
            <a:r>
              <a:rPr sz="1600" spc="-70" dirty="0">
                <a:solidFill>
                  <a:srgbClr val="262626"/>
                </a:solidFill>
                <a:latin typeface="Trebuchet MS"/>
                <a:cs typeface="Trebuchet MS"/>
              </a:rPr>
              <a:t>Secure</a:t>
            </a:r>
            <a:r>
              <a:rPr sz="1600" spc="-130" dirty="0">
                <a:solidFill>
                  <a:srgbClr val="262626"/>
                </a:solidFill>
                <a:latin typeface="Trebuchet MS"/>
                <a:cs typeface="Trebuchet MS"/>
              </a:rPr>
              <a:t> </a:t>
            </a:r>
            <a:r>
              <a:rPr sz="1600" spc="-75" dirty="0">
                <a:solidFill>
                  <a:srgbClr val="262626"/>
                </a:solidFill>
                <a:latin typeface="Trebuchet MS"/>
                <a:cs typeface="Trebuchet MS"/>
              </a:rPr>
              <a:t>Shell</a:t>
            </a:r>
            <a:r>
              <a:rPr sz="1600" spc="-130" dirty="0">
                <a:solidFill>
                  <a:srgbClr val="262626"/>
                </a:solidFill>
                <a:latin typeface="Trebuchet MS"/>
                <a:cs typeface="Trebuchet MS"/>
              </a:rPr>
              <a:t> </a:t>
            </a:r>
            <a:r>
              <a:rPr sz="1600" spc="-70" dirty="0">
                <a:solidFill>
                  <a:srgbClr val="262626"/>
                </a:solidFill>
                <a:latin typeface="Trebuchet MS"/>
                <a:cs typeface="Trebuchet MS"/>
              </a:rPr>
              <a:t>(SSH)</a:t>
            </a:r>
            <a:r>
              <a:rPr sz="1600" spc="-125" dirty="0">
                <a:solidFill>
                  <a:srgbClr val="262626"/>
                </a:solidFill>
                <a:latin typeface="Trebuchet MS"/>
                <a:cs typeface="Trebuchet MS"/>
              </a:rPr>
              <a:t> </a:t>
            </a:r>
            <a:r>
              <a:rPr sz="1600" spc="-60" dirty="0">
                <a:solidFill>
                  <a:srgbClr val="262626"/>
                </a:solidFill>
                <a:latin typeface="Trebuchet MS"/>
                <a:cs typeface="Trebuchet MS"/>
              </a:rPr>
              <a:t>into</a:t>
            </a:r>
            <a:r>
              <a:rPr sz="1600" spc="-135" dirty="0">
                <a:solidFill>
                  <a:srgbClr val="262626"/>
                </a:solidFill>
                <a:latin typeface="Trebuchet MS"/>
                <a:cs typeface="Trebuchet MS"/>
              </a:rPr>
              <a:t> </a:t>
            </a:r>
            <a:r>
              <a:rPr sz="1600" spc="-55" dirty="0">
                <a:solidFill>
                  <a:srgbClr val="262626"/>
                </a:solidFill>
                <a:latin typeface="Trebuchet MS"/>
                <a:cs typeface="Trebuchet MS"/>
              </a:rPr>
              <a:t>Amazon</a:t>
            </a:r>
            <a:r>
              <a:rPr sz="1600" spc="-130" dirty="0">
                <a:solidFill>
                  <a:srgbClr val="262626"/>
                </a:solidFill>
                <a:latin typeface="Trebuchet MS"/>
                <a:cs typeface="Trebuchet MS"/>
              </a:rPr>
              <a:t> </a:t>
            </a:r>
            <a:r>
              <a:rPr sz="1600" spc="-70" dirty="0">
                <a:solidFill>
                  <a:srgbClr val="262626"/>
                </a:solidFill>
                <a:latin typeface="Trebuchet MS"/>
                <a:cs typeface="Trebuchet MS"/>
              </a:rPr>
              <a:t>EC2</a:t>
            </a:r>
            <a:r>
              <a:rPr sz="1600" spc="-130" dirty="0">
                <a:solidFill>
                  <a:srgbClr val="262626"/>
                </a:solidFill>
                <a:latin typeface="Trebuchet MS"/>
                <a:cs typeface="Trebuchet MS"/>
              </a:rPr>
              <a:t> </a:t>
            </a:r>
            <a:r>
              <a:rPr sz="1600" spc="-65" dirty="0">
                <a:solidFill>
                  <a:srgbClr val="262626"/>
                </a:solidFill>
                <a:latin typeface="Trebuchet MS"/>
                <a:cs typeface="Trebuchet MS"/>
              </a:rPr>
              <a:t>Instance</a:t>
            </a:r>
            <a:r>
              <a:rPr sz="1600" spc="-120" dirty="0">
                <a:solidFill>
                  <a:srgbClr val="262626"/>
                </a:solidFill>
                <a:latin typeface="Trebuchet MS"/>
                <a:cs typeface="Trebuchet MS"/>
              </a:rPr>
              <a:t> </a:t>
            </a:r>
            <a:r>
              <a:rPr sz="1600" spc="-35" dirty="0">
                <a:solidFill>
                  <a:srgbClr val="262626"/>
                </a:solidFill>
                <a:latin typeface="Trebuchet MS"/>
                <a:cs typeface="Trebuchet MS"/>
              </a:rPr>
              <a:t>(Mac)</a:t>
            </a:r>
            <a:endParaRPr sz="1600" dirty="0">
              <a:latin typeface="Trebuchet MS"/>
              <a:cs typeface="Trebuchet MS"/>
            </a:endParaRPr>
          </a:p>
        </p:txBody>
      </p:sp>
    </p:spTree>
    <p:extLst>
      <p:ext uri="{BB962C8B-B14F-4D97-AF65-F5344CB8AC3E}">
        <p14:creationId xmlns:p14="http://schemas.microsoft.com/office/powerpoint/2010/main" val="1951515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499363" y="1685035"/>
            <a:ext cx="6652259" cy="2229485"/>
          </a:xfrm>
          <a:prstGeom prst="rect">
            <a:avLst/>
          </a:prstGeom>
        </p:spPr>
        <p:txBody>
          <a:bodyPr vert="horz" wrap="square" lIns="0" tIns="12700" rIns="0" bIns="0" rtlCol="0">
            <a:spAutoFit/>
          </a:bodyPr>
          <a:lstStyle/>
          <a:p>
            <a:pPr marL="12700">
              <a:lnSpc>
                <a:spcPct val="100000"/>
              </a:lnSpc>
              <a:spcBef>
                <a:spcPts val="100"/>
              </a:spcBef>
            </a:pPr>
            <a:r>
              <a:rPr sz="1200" b="1" dirty="0">
                <a:latin typeface="Carlito"/>
                <a:cs typeface="Carlito"/>
              </a:rPr>
              <a:t>Resources</a:t>
            </a:r>
            <a:endParaRPr sz="1200">
              <a:latin typeface="Carlito"/>
              <a:cs typeface="Carlito"/>
            </a:endParaRPr>
          </a:p>
          <a:p>
            <a:pPr>
              <a:lnSpc>
                <a:spcPct val="100000"/>
              </a:lnSpc>
              <a:spcBef>
                <a:spcPts val="10"/>
              </a:spcBef>
            </a:pPr>
            <a:endParaRPr sz="1150">
              <a:latin typeface="Carlito"/>
              <a:cs typeface="Carlito"/>
            </a:endParaRPr>
          </a:p>
          <a:p>
            <a:pPr marL="12700">
              <a:lnSpc>
                <a:spcPct val="100000"/>
              </a:lnSpc>
            </a:pPr>
            <a:r>
              <a:rPr sz="1200" u="sng" spc="-5" dirty="0">
                <a:solidFill>
                  <a:srgbClr val="0563C1"/>
                </a:solidFill>
                <a:uFill>
                  <a:solidFill>
                    <a:srgbClr val="0563C1"/>
                  </a:solidFill>
                </a:uFill>
                <a:latin typeface="Carlito"/>
                <a:cs typeface="Carlito"/>
              </a:rPr>
              <a:t>https://docs.aws.amazon.com/AWSEC2/latest/UserGuide/ec2-key-pairs.html</a:t>
            </a:r>
            <a:endParaRPr sz="1200">
              <a:latin typeface="Carlito"/>
              <a:cs typeface="Carlito"/>
            </a:endParaRPr>
          </a:p>
          <a:p>
            <a:pPr marL="12700" marR="1160780">
              <a:lnSpc>
                <a:spcPct val="198300"/>
              </a:lnSpc>
              <a:spcBef>
                <a:spcPts val="25"/>
              </a:spcBef>
            </a:pPr>
            <a:r>
              <a:rPr sz="1200" u="sng" spc="-5" dirty="0">
                <a:solidFill>
                  <a:srgbClr val="0563C1"/>
                </a:solidFill>
                <a:uFill>
                  <a:solidFill>
                    <a:srgbClr val="0563C1"/>
                  </a:solidFill>
                </a:uFill>
                <a:latin typeface="Carlito"/>
                <a:cs typeface="Carlito"/>
              </a:rPr>
              <a:t>https://docs.aws.amazon.com/AWSEC2/latest/UserGuide/AccessingInstancesLinux.html </a:t>
            </a:r>
            <a:r>
              <a:rPr sz="1200" spc="-5" dirty="0">
                <a:solidFill>
                  <a:srgbClr val="0563C1"/>
                </a:solidFill>
                <a:latin typeface="Carlito"/>
                <a:cs typeface="Carlito"/>
              </a:rPr>
              <a:t> </a:t>
            </a:r>
            <a:r>
              <a:rPr sz="1200" u="sng" spc="-5" dirty="0">
                <a:solidFill>
                  <a:srgbClr val="4472C4"/>
                </a:solidFill>
                <a:uFill>
                  <a:solidFill>
                    <a:srgbClr val="4472C4"/>
                  </a:solidFill>
                </a:uFill>
                <a:latin typeface="Carlito"/>
                <a:cs typeface="Carlito"/>
              </a:rPr>
              <a:t>https://docs.aws.amazon.com/AWSEC2/latest/UserGuide/connection-prereqs.html</a:t>
            </a:r>
            <a:endParaRPr sz="1200">
              <a:latin typeface="Carlito"/>
              <a:cs typeface="Carlito"/>
            </a:endParaRPr>
          </a:p>
          <a:p>
            <a:pPr>
              <a:lnSpc>
                <a:spcPct val="100000"/>
              </a:lnSpc>
              <a:spcBef>
                <a:spcPts val="20"/>
              </a:spcBef>
            </a:pPr>
            <a:endParaRPr sz="1200">
              <a:latin typeface="Carlito"/>
              <a:cs typeface="Carlito"/>
            </a:endParaRPr>
          </a:p>
          <a:p>
            <a:pPr marL="12700">
              <a:lnSpc>
                <a:spcPct val="100000"/>
              </a:lnSpc>
              <a:spcBef>
                <a:spcPts val="5"/>
              </a:spcBef>
            </a:pPr>
            <a:r>
              <a:rPr sz="1200" u="sng" spc="-5" dirty="0">
                <a:solidFill>
                  <a:srgbClr val="4472C4"/>
                </a:solidFill>
                <a:uFill>
                  <a:solidFill>
                    <a:srgbClr val="4472C4"/>
                  </a:solidFill>
                </a:uFill>
                <a:latin typeface="Carlito"/>
                <a:cs typeface="Carlito"/>
              </a:rPr>
              <a:t>https://</a:t>
            </a:r>
            <a:r>
              <a:rPr sz="1200" u="sng" spc="-5" dirty="0">
                <a:solidFill>
                  <a:srgbClr val="4472C4"/>
                </a:solidFill>
                <a:uFill>
                  <a:solidFill>
                    <a:srgbClr val="4472C4"/>
                  </a:solidFill>
                </a:uFill>
                <a:latin typeface="Carlito"/>
                <a:cs typeface="Carlito"/>
                <a:hlinkClick r:id="rId3"/>
              </a:rPr>
              <a:t>www.ssh.com/ssh/</a:t>
            </a:r>
            <a:endParaRPr sz="1200">
              <a:latin typeface="Carlito"/>
              <a:cs typeface="Carlito"/>
            </a:endParaRPr>
          </a:p>
          <a:p>
            <a:pPr>
              <a:lnSpc>
                <a:spcPct val="100000"/>
              </a:lnSpc>
              <a:spcBef>
                <a:spcPts val="55"/>
              </a:spcBef>
            </a:pPr>
            <a:endParaRPr sz="1150">
              <a:latin typeface="Carlito"/>
              <a:cs typeface="Carlito"/>
            </a:endParaRPr>
          </a:p>
          <a:p>
            <a:pPr marL="12700" marR="5080">
              <a:lnSpc>
                <a:spcPct val="101699"/>
              </a:lnSpc>
              <a:spcBef>
                <a:spcPts val="5"/>
              </a:spcBef>
            </a:pPr>
            <a:r>
              <a:rPr sz="1200" u="sng" spc="-5" dirty="0">
                <a:solidFill>
                  <a:srgbClr val="4472C4"/>
                </a:solidFill>
                <a:uFill>
                  <a:solidFill>
                    <a:srgbClr val="4472C4"/>
                  </a:solidFill>
                </a:uFill>
                <a:latin typeface="Carlito"/>
                <a:cs typeface="Carlito"/>
              </a:rPr>
              <a:t>https://aws.amazon.com/blogs/compute/new-using-amazon-ec2-instance-connect-for-ssh-access-to-your- </a:t>
            </a:r>
            <a:r>
              <a:rPr sz="1200" spc="-5" dirty="0">
                <a:solidFill>
                  <a:srgbClr val="4472C4"/>
                </a:solidFill>
                <a:latin typeface="Carlito"/>
                <a:cs typeface="Carlito"/>
              </a:rPr>
              <a:t> </a:t>
            </a:r>
            <a:r>
              <a:rPr sz="1200" u="sng" spc="-5" dirty="0">
                <a:solidFill>
                  <a:srgbClr val="4472C4"/>
                </a:solidFill>
                <a:uFill>
                  <a:solidFill>
                    <a:srgbClr val="4472C4"/>
                  </a:solidFill>
                </a:uFill>
                <a:latin typeface="Carlito"/>
                <a:cs typeface="Carlito"/>
              </a:rPr>
              <a:t>ec2-instances/</a:t>
            </a:r>
            <a:endParaRPr sz="1200">
              <a:latin typeface="Carlito"/>
              <a:cs typeface="Carlito"/>
            </a:endParaRPr>
          </a:p>
        </p:txBody>
      </p:sp>
      <p:sp>
        <p:nvSpPr>
          <p:cNvPr id="9" name="object 17">
            <a:extLst>
              <a:ext uri="{FF2B5EF4-FFF2-40B4-BE49-F238E27FC236}">
                <a16:creationId xmlns:a16="http://schemas.microsoft.com/office/drawing/2014/main" id="{1952A54F-D609-9946-ADC2-A89E10E1CA61}"/>
              </a:ext>
            </a:extLst>
          </p:cNvPr>
          <p:cNvSpPr txBox="1">
            <a:spLocks noGrp="1"/>
          </p:cNvSpPr>
          <p:nvPr>
            <p:ph type="sldNum" sz="quarter" idx="7"/>
          </p:nvPr>
        </p:nvSpPr>
        <p:spPr>
          <a:xfrm>
            <a:off x="855149" y="9378939"/>
            <a:ext cx="5718173" cy="536044"/>
          </a:xfrm>
          <a:prstGeom prst="rect">
            <a:avLst/>
          </a:prstGeom>
        </p:spPr>
        <p:txBody>
          <a:bodyPr vert="horz" wrap="square" lIns="0" tIns="5080" rIns="0" bIns="0" rtlCol="0">
            <a:spAutoFit/>
          </a:bodyPr>
          <a:lstStyle/>
          <a:p>
            <a:pPr algn="ctr">
              <a:lnSpc>
                <a:spcPct val="100000"/>
              </a:lnSpc>
              <a:spcBef>
                <a:spcPts val="40"/>
              </a:spcBef>
            </a:pPr>
            <a:r>
              <a:rPr spc="-5" dirty="0"/>
              <a:t>Academic </a:t>
            </a:r>
            <a:r>
              <a:rPr dirty="0"/>
              <a:t>Gateway to </a:t>
            </a:r>
            <a:r>
              <a:rPr spc="-5" dirty="0"/>
              <a:t>the </a:t>
            </a:r>
            <a:r>
              <a:rPr dirty="0"/>
              <a:t>Hearts </a:t>
            </a:r>
            <a:r>
              <a:rPr spc="-5" dirty="0"/>
              <a:t>and Minds of the </a:t>
            </a:r>
            <a:r>
              <a:rPr dirty="0"/>
              <a:t>Next </a:t>
            </a:r>
            <a:r>
              <a:rPr spc="-5" dirty="0"/>
              <a:t>Generation of </a:t>
            </a:r>
            <a:r>
              <a:rPr dirty="0"/>
              <a:t>IT</a:t>
            </a:r>
            <a:r>
              <a:rPr spc="90" dirty="0"/>
              <a:t> </a:t>
            </a:r>
            <a:r>
              <a:rPr spc="-5" dirty="0"/>
              <a:t>Professionals</a:t>
            </a:r>
          </a:p>
          <a:p>
            <a:pPr marL="277495">
              <a:lnSpc>
                <a:spcPts val="1250"/>
              </a:lnSpc>
              <a:spcBef>
                <a:spcPts val="30"/>
              </a:spcBef>
            </a:pPr>
            <a:r>
              <a:rPr sz="1050" b="0" i="0" spc="65" dirty="0">
                <a:solidFill>
                  <a:srgbClr val="333333"/>
                </a:solidFill>
                <a:latin typeface="Trebuchet MS"/>
                <a:cs typeface="Trebuchet MS"/>
              </a:rPr>
              <a:t>©</a:t>
            </a:r>
            <a:r>
              <a:rPr sz="1050" b="0" i="0" spc="-50" dirty="0">
                <a:solidFill>
                  <a:srgbClr val="333333"/>
                </a:solidFill>
                <a:latin typeface="Trebuchet MS"/>
                <a:cs typeface="Trebuchet MS"/>
              </a:rPr>
              <a:t> </a:t>
            </a:r>
            <a:r>
              <a:rPr sz="1050" b="0" i="0" spc="25" dirty="0">
                <a:solidFill>
                  <a:srgbClr val="333333"/>
                </a:solidFill>
                <a:latin typeface="Trebuchet MS"/>
                <a:cs typeface="Trebuchet MS"/>
              </a:rPr>
              <a:t>2020,</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Amazon</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Web</a:t>
            </a:r>
            <a:r>
              <a:rPr sz="1050" b="0" i="0" spc="-40" dirty="0">
                <a:solidFill>
                  <a:srgbClr val="333333"/>
                </a:solidFill>
                <a:latin typeface="Trebuchet MS"/>
                <a:cs typeface="Trebuchet MS"/>
              </a:rPr>
              <a:t> </a:t>
            </a:r>
            <a:r>
              <a:rPr sz="1050" b="0" i="0" spc="-15" dirty="0">
                <a:solidFill>
                  <a:srgbClr val="333333"/>
                </a:solidFill>
                <a:latin typeface="Trebuchet MS"/>
                <a:cs typeface="Trebuchet MS"/>
              </a:rPr>
              <a:t>Services,</a:t>
            </a:r>
            <a:r>
              <a:rPr sz="1050" b="0" i="0" spc="-45" dirty="0">
                <a:solidFill>
                  <a:srgbClr val="333333"/>
                </a:solidFill>
                <a:latin typeface="Trebuchet MS"/>
                <a:cs typeface="Trebuchet MS"/>
              </a:rPr>
              <a:t> </a:t>
            </a:r>
            <a:r>
              <a:rPr sz="1050" b="0" i="0" spc="-35" dirty="0">
                <a:solidFill>
                  <a:srgbClr val="333333"/>
                </a:solidFill>
                <a:latin typeface="Trebuchet MS"/>
                <a:cs typeface="Trebuchet MS"/>
              </a:rPr>
              <a:t>Inc.</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or</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its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affiliates.</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All</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rights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reserved.</a:t>
            </a:r>
            <a:endParaRPr sz="1050" dirty="0">
              <a:latin typeface="Trebuchet MS"/>
              <a:cs typeface="Trebuchet MS"/>
            </a:endParaRPr>
          </a:p>
          <a:p>
            <a:pPr algn="ctr">
              <a:lnSpc>
                <a:spcPts val="1430"/>
              </a:lnSpc>
            </a:pPr>
            <a:fld id="{81D60167-4931-47E6-BA6A-407CBD079E47}" type="slidenum">
              <a:rPr b="0" i="0" dirty="0">
                <a:latin typeface="Carlito"/>
                <a:cs typeface="Carlito"/>
              </a:rPr>
              <a:t>15</a:t>
            </a:fld>
            <a:endParaRPr b="0" i="0" dirty="0">
              <a:latin typeface="Carlito"/>
              <a:cs typeface="Carlito"/>
            </a:endParaRPr>
          </a:p>
        </p:txBody>
      </p:sp>
      <p:sp>
        <p:nvSpPr>
          <p:cNvPr id="10" name="object 2">
            <a:extLst>
              <a:ext uri="{FF2B5EF4-FFF2-40B4-BE49-F238E27FC236}">
                <a16:creationId xmlns:a16="http://schemas.microsoft.com/office/drawing/2014/main" id="{FD4F129C-1F33-F74F-A047-8B980AF20A2A}"/>
              </a:ext>
            </a:extLst>
          </p:cNvPr>
          <p:cNvSpPr txBox="1"/>
          <p:nvPr/>
        </p:nvSpPr>
        <p:spPr>
          <a:xfrm>
            <a:off x="534923" y="527468"/>
            <a:ext cx="4225290" cy="270510"/>
          </a:xfrm>
          <a:prstGeom prst="rect">
            <a:avLst/>
          </a:prstGeom>
        </p:spPr>
        <p:txBody>
          <a:bodyPr vert="horz" wrap="square" lIns="0" tIns="13335" rIns="0" bIns="0" rtlCol="0">
            <a:spAutoFit/>
          </a:bodyPr>
          <a:lstStyle/>
          <a:p>
            <a:pPr marL="12700">
              <a:lnSpc>
                <a:spcPct val="100000"/>
              </a:lnSpc>
              <a:spcBef>
                <a:spcPts val="105"/>
              </a:spcBef>
            </a:pPr>
            <a:r>
              <a:rPr sz="1600" spc="-70" dirty="0">
                <a:solidFill>
                  <a:srgbClr val="262626"/>
                </a:solidFill>
                <a:latin typeface="Trebuchet MS"/>
                <a:cs typeface="Trebuchet MS"/>
              </a:rPr>
              <a:t>Secure</a:t>
            </a:r>
            <a:r>
              <a:rPr sz="1600" spc="-130" dirty="0">
                <a:solidFill>
                  <a:srgbClr val="262626"/>
                </a:solidFill>
                <a:latin typeface="Trebuchet MS"/>
                <a:cs typeface="Trebuchet MS"/>
              </a:rPr>
              <a:t> </a:t>
            </a:r>
            <a:r>
              <a:rPr sz="1600" spc="-75" dirty="0">
                <a:solidFill>
                  <a:srgbClr val="262626"/>
                </a:solidFill>
                <a:latin typeface="Trebuchet MS"/>
                <a:cs typeface="Trebuchet MS"/>
              </a:rPr>
              <a:t>Shell</a:t>
            </a:r>
            <a:r>
              <a:rPr sz="1600" spc="-130" dirty="0">
                <a:solidFill>
                  <a:srgbClr val="262626"/>
                </a:solidFill>
                <a:latin typeface="Trebuchet MS"/>
                <a:cs typeface="Trebuchet MS"/>
              </a:rPr>
              <a:t> </a:t>
            </a:r>
            <a:r>
              <a:rPr sz="1600" spc="-70" dirty="0">
                <a:solidFill>
                  <a:srgbClr val="262626"/>
                </a:solidFill>
                <a:latin typeface="Trebuchet MS"/>
                <a:cs typeface="Trebuchet MS"/>
              </a:rPr>
              <a:t>(SSH)</a:t>
            </a:r>
            <a:r>
              <a:rPr sz="1600" spc="-125" dirty="0">
                <a:solidFill>
                  <a:srgbClr val="262626"/>
                </a:solidFill>
                <a:latin typeface="Trebuchet MS"/>
                <a:cs typeface="Trebuchet MS"/>
              </a:rPr>
              <a:t> </a:t>
            </a:r>
            <a:r>
              <a:rPr sz="1600" spc="-60" dirty="0">
                <a:solidFill>
                  <a:srgbClr val="262626"/>
                </a:solidFill>
                <a:latin typeface="Trebuchet MS"/>
                <a:cs typeface="Trebuchet MS"/>
              </a:rPr>
              <a:t>into</a:t>
            </a:r>
            <a:r>
              <a:rPr sz="1600" spc="-135" dirty="0">
                <a:solidFill>
                  <a:srgbClr val="262626"/>
                </a:solidFill>
                <a:latin typeface="Trebuchet MS"/>
                <a:cs typeface="Trebuchet MS"/>
              </a:rPr>
              <a:t> </a:t>
            </a:r>
            <a:r>
              <a:rPr sz="1600" spc="-55" dirty="0">
                <a:solidFill>
                  <a:srgbClr val="262626"/>
                </a:solidFill>
                <a:latin typeface="Trebuchet MS"/>
                <a:cs typeface="Trebuchet MS"/>
              </a:rPr>
              <a:t>Amazon</a:t>
            </a:r>
            <a:r>
              <a:rPr sz="1600" spc="-130" dirty="0">
                <a:solidFill>
                  <a:srgbClr val="262626"/>
                </a:solidFill>
                <a:latin typeface="Trebuchet MS"/>
                <a:cs typeface="Trebuchet MS"/>
              </a:rPr>
              <a:t> </a:t>
            </a:r>
            <a:r>
              <a:rPr sz="1600" spc="-70" dirty="0">
                <a:solidFill>
                  <a:srgbClr val="262626"/>
                </a:solidFill>
                <a:latin typeface="Trebuchet MS"/>
                <a:cs typeface="Trebuchet MS"/>
              </a:rPr>
              <a:t>EC2</a:t>
            </a:r>
            <a:r>
              <a:rPr sz="1600" spc="-130" dirty="0">
                <a:solidFill>
                  <a:srgbClr val="262626"/>
                </a:solidFill>
                <a:latin typeface="Trebuchet MS"/>
                <a:cs typeface="Trebuchet MS"/>
              </a:rPr>
              <a:t> </a:t>
            </a:r>
            <a:r>
              <a:rPr sz="1600" spc="-65" dirty="0">
                <a:solidFill>
                  <a:srgbClr val="262626"/>
                </a:solidFill>
                <a:latin typeface="Trebuchet MS"/>
                <a:cs typeface="Trebuchet MS"/>
              </a:rPr>
              <a:t>Instance</a:t>
            </a:r>
            <a:r>
              <a:rPr sz="1600" spc="-120" dirty="0">
                <a:solidFill>
                  <a:srgbClr val="262626"/>
                </a:solidFill>
                <a:latin typeface="Trebuchet MS"/>
                <a:cs typeface="Trebuchet MS"/>
              </a:rPr>
              <a:t> </a:t>
            </a:r>
            <a:r>
              <a:rPr sz="1600" spc="-35" dirty="0">
                <a:solidFill>
                  <a:srgbClr val="262626"/>
                </a:solidFill>
                <a:latin typeface="Trebuchet MS"/>
                <a:cs typeface="Trebuchet MS"/>
              </a:rPr>
              <a:t>(Mac)</a:t>
            </a:r>
            <a:endParaRPr sz="1600" dirty="0">
              <a:latin typeface="Trebuchet MS"/>
              <a:cs typeface="Trebuchet MS"/>
            </a:endParaRPr>
          </a:p>
        </p:txBody>
      </p:sp>
    </p:spTree>
    <p:extLst>
      <p:ext uri="{BB962C8B-B14F-4D97-AF65-F5344CB8AC3E}">
        <p14:creationId xmlns:p14="http://schemas.microsoft.com/office/powerpoint/2010/main" val="996126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4923" y="527468"/>
            <a:ext cx="4225290" cy="270510"/>
          </a:xfrm>
          <a:prstGeom prst="rect">
            <a:avLst/>
          </a:prstGeom>
        </p:spPr>
        <p:txBody>
          <a:bodyPr vert="horz" wrap="square" lIns="0" tIns="13335" rIns="0" bIns="0" rtlCol="0">
            <a:spAutoFit/>
          </a:bodyPr>
          <a:lstStyle/>
          <a:p>
            <a:pPr marL="12700">
              <a:lnSpc>
                <a:spcPct val="100000"/>
              </a:lnSpc>
              <a:spcBef>
                <a:spcPts val="105"/>
              </a:spcBef>
            </a:pPr>
            <a:r>
              <a:rPr sz="1600" spc="-70" dirty="0">
                <a:solidFill>
                  <a:srgbClr val="262626"/>
                </a:solidFill>
                <a:latin typeface="Trebuchet MS"/>
                <a:cs typeface="Trebuchet MS"/>
              </a:rPr>
              <a:t>Secure</a:t>
            </a:r>
            <a:r>
              <a:rPr sz="1600" spc="-130" dirty="0">
                <a:solidFill>
                  <a:srgbClr val="262626"/>
                </a:solidFill>
                <a:latin typeface="Trebuchet MS"/>
                <a:cs typeface="Trebuchet MS"/>
              </a:rPr>
              <a:t> </a:t>
            </a:r>
            <a:r>
              <a:rPr sz="1600" spc="-75" dirty="0">
                <a:solidFill>
                  <a:srgbClr val="262626"/>
                </a:solidFill>
                <a:latin typeface="Trebuchet MS"/>
                <a:cs typeface="Trebuchet MS"/>
              </a:rPr>
              <a:t>Shell</a:t>
            </a:r>
            <a:r>
              <a:rPr sz="1600" spc="-130" dirty="0">
                <a:solidFill>
                  <a:srgbClr val="262626"/>
                </a:solidFill>
                <a:latin typeface="Trebuchet MS"/>
                <a:cs typeface="Trebuchet MS"/>
              </a:rPr>
              <a:t> </a:t>
            </a:r>
            <a:r>
              <a:rPr sz="1600" spc="-70" dirty="0">
                <a:solidFill>
                  <a:srgbClr val="262626"/>
                </a:solidFill>
                <a:latin typeface="Trebuchet MS"/>
                <a:cs typeface="Trebuchet MS"/>
              </a:rPr>
              <a:t>(SSH)</a:t>
            </a:r>
            <a:r>
              <a:rPr sz="1600" spc="-125" dirty="0">
                <a:solidFill>
                  <a:srgbClr val="262626"/>
                </a:solidFill>
                <a:latin typeface="Trebuchet MS"/>
                <a:cs typeface="Trebuchet MS"/>
              </a:rPr>
              <a:t> </a:t>
            </a:r>
            <a:r>
              <a:rPr sz="1600" spc="-60" dirty="0">
                <a:solidFill>
                  <a:srgbClr val="262626"/>
                </a:solidFill>
                <a:latin typeface="Trebuchet MS"/>
                <a:cs typeface="Trebuchet MS"/>
              </a:rPr>
              <a:t>into</a:t>
            </a:r>
            <a:r>
              <a:rPr sz="1600" spc="-135" dirty="0">
                <a:solidFill>
                  <a:srgbClr val="262626"/>
                </a:solidFill>
                <a:latin typeface="Trebuchet MS"/>
                <a:cs typeface="Trebuchet MS"/>
              </a:rPr>
              <a:t> </a:t>
            </a:r>
            <a:r>
              <a:rPr sz="1600" spc="-55" dirty="0">
                <a:solidFill>
                  <a:srgbClr val="262626"/>
                </a:solidFill>
                <a:latin typeface="Trebuchet MS"/>
                <a:cs typeface="Trebuchet MS"/>
              </a:rPr>
              <a:t>Amazon</a:t>
            </a:r>
            <a:r>
              <a:rPr sz="1600" spc="-130" dirty="0">
                <a:solidFill>
                  <a:srgbClr val="262626"/>
                </a:solidFill>
                <a:latin typeface="Trebuchet MS"/>
                <a:cs typeface="Trebuchet MS"/>
              </a:rPr>
              <a:t> </a:t>
            </a:r>
            <a:r>
              <a:rPr sz="1600" spc="-70" dirty="0">
                <a:solidFill>
                  <a:srgbClr val="262626"/>
                </a:solidFill>
                <a:latin typeface="Trebuchet MS"/>
                <a:cs typeface="Trebuchet MS"/>
              </a:rPr>
              <a:t>EC2</a:t>
            </a:r>
            <a:r>
              <a:rPr sz="1600" spc="-130" dirty="0">
                <a:solidFill>
                  <a:srgbClr val="262626"/>
                </a:solidFill>
                <a:latin typeface="Trebuchet MS"/>
                <a:cs typeface="Trebuchet MS"/>
              </a:rPr>
              <a:t> </a:t>
            </a:r>
            <a:r>
              <a:rPr sz="1600" spc="-65" dirty="0">
                <a:solidFill>
                  <a:srgbClr val="262626"/>
                </a:solidFill>
                <a:latin typeface="Trebuchet MS"/>
                <a:cs typeface="Trebuchet MS"/>
              </a:rPr>
              <a:t>Instance</a:t>
            </a:r>
            <a:r>
              <a:rPr sz="1600" spc="-120" dirty="0">
                <a:solidFill>
                  <a:srgbClr val="262626"/>
                </a:solidFill>
                <a:latin typeface="Trebuchet MS"/>
                <a:cs typeface="Trebuchet MS"/>
              </a:rPr>
              <a:t> </a:t>
            </a:r>
            <a:r>
              <a:rPr sz="1600" spc="-35" dirty="0">
                <a:solidFill>
                  <a:srgbClr val="262626"/>
                </a:solidFill>
                <a:latin typeface="Trebuchet MS"/>
                <a:cs typeface="Trebuchet MS"/>
              </a:rPr>
              <a:t>(Mac)</a:t>
            </a:r>
            <a:endParaRPr sz="1600" dirty="0">
              <a:latin typeface="Trebuchet MS"/>
              <a:cs typeface="Trebuchet MS"/>
            </a:endParaRPr>
          </a:p>
        </p:txBody>
      </p:sp>
      <p:sp>
        <p:nvSpPr>
          <p:cNvPr id="7" name="object 7"/>
          <p:cNvSpPr txBox="1"/>
          <p:nvPr/>
        </p:nvSpPr>
        <p:spPr>
          <a:xfrm>
            <a:off x="499363" y="1806955"/>
            <a:ext cx="767715" cy="270510"/>
          </a:xfrm>
          <a:prstGeom prst="rect">
            <a:avLst/>
          </a:prstGeom>
        </p:spPr>
        <p:txBody>
          <a:bodyPr vert="horz" wrap="square" lIns="0" tIns="13335" rIns="0" bIns="0" rtlCol="0">
            <a:spAutoFit/>
          </a:bodyPr>
          <a:lstStyle/>
          <a:p>
            <a:pPr marL="12700">
              <a:lnSpc>
                <a:spcPct val="100000"/>
              </a:lnSpc>
              <a:spcBef>
                <a:spcPts val="105"/>
              </a:spcBef>
            </a:pPr>
            <a:r>
              <a:rPr sz="1600" b="1" spc="-15" dirty="0">
                <a:latin typeface="Trebuchet MS"/>
                <a:cs typeface="Trebuchet MS"/>
              </a:rPr>
              <a:t>READ</a:t>
            </a:r>
            <a:r>
              <a:rPr sz="1600" b="1" spc="-20" dirty="0">
                <a:latin typeface="Trebuchet MS"/>
                <a:cs typeface="Trebuchet MS"/>
              </a:rPr>
              <a:t>M</a:t>
            </a:r>
            <a:r>
              <a:rPr sz="1600" b="1" spc="-130" dirty="0">
                <a:latin typeface="Trebuchet MS"/>
                <a:cs typeface="Trebuchet MS"/>
              </a:rPr>
              <a:t>E</a:t>
            </a:r>
            <a:endParaRPr sz="1600">
              <a:latin typeface="Trebuchet MS"/>
              <a:cs typeface="Trebuchet MS"/>
            </a:endParaRPr>
          </a:p>
        </p:txBody>
      </p:sp>
      <p:sp>
        <p:nvSpPr>
          <p:cNvPr id="8" name="object 8"/>
          <p:cNvSpPr txBox="1"/>
          <p:nvPr/>
        </p:nvSpPr>
        <p:spPr>
          <a:xfrm>
            <a:off x="499363" y="4998211"/>
            <a:ext cx="4460240" cy="580390"/>
          </a:xfrm>
          <a:prstGeom prst="rect">
            <a:avLst/>
          </a:prstGeom>
        </p:spPr>
        <p:txBody>
          <a:bodyPr vert="horz" wrap="square" lIns="0" tIns="9525" rIns="0" bIns="0" rtlCol="0">
            <a:spAutoFit/>
          </a:bodyPr>
          <a:lstStyle/>
          <a:p>
            <a:pPr marL="12700" marR="5080" algn="just">
              <a:lnSpc>
                <a:spcPct val="101699"/>
              </a:lnSpc>
              <a:spcBef>
                <a:spcPts val="75"/>
              </a:spcBef>
            </a:pPr>
            <a:r>
              <a:rPr sz="1200" b="1" spc="-5" dirty="0">
                <a:solidFill>
                  <a:srgbClr val="262626"/>
                </a:solidFill>
                <a:latin typeface="Carlito"/>
                <a:cs typeface="Carlito"/>
              </a:rPr>
              <a:t>BitBeat </a:t>
            </a:r>
            <a:r>
              <a:rPr sz="1200" dirty="0">
                <a:solidFill>
                  <a:srgbClr val="262626"/>
                </a:solidFill>
                <a:latin typeface="Carlito"/>
                <a:cs typeface="Carlito"/>
              </a:rPr>
              <a:t>is a new </a:t>
            </a:r>
            <a:r>
              <a:rPr sz="1200" spc="-5" dirty="0">
                <a:solidFill>
                  <a:srgbClr val="262626"/>
                </a:solidFill>
                <a:latin typeface="Carlito"/>
                <a:cs typeface="Carlito"/>
              </a:rPr>
              <a:t>startup </a:t>
            </a:r>
            <a:r>
              <a:rPr sz="1200" dirty="0">
                <a:solidFill>
                  <a:srgbClr val="262626"/>
                </a:solidFill>
                <a:latin typeface="Carlito"/>
                <a:cs typeface="Carlito"/>
              </a:rPr>
              <a:t>that is planning to </a:t>
            </a:r>
            <a:r>
              <a:rPr sz="1200" spc="-5" dirty="0">
                <a:solidFill>
                  <a:srgbClr val="262626"/>
                </a:solidFill>
                <a:latin typeface="Carlito"/>
                <a:cs typeface="Carlito"/>
              </a:rPr>
              <a:t>take </a:t>
            </a:r>
            <a:r>
              <a:rPr sz="1200" dirty="0">
                <a:solidFill>
                  <a:srgbClr val="262626"/>
                </a:solidFill>
                <a:latin typeface="Carlito"/>
                <a:cs typeface="Carlito"/>
              </a:rPr>
              <a:t>the </a:t>
            </a:r>
            <a:r>
              <a:rPr sz="1200" spc="-5" dirty="0">
                <a:solidFill>
                  <a:srgbClr val="262626"/>
                </a:solidFill>
                <a:latin typeface="Carlito"/>
                <a:cs typeface="Carlito"/>
              </a:rPr>
              <a:t>record industry </a:t>
            </a:r>
            <a:r>
              <a:rPr sz="1200" dirty="0">
                <a:solidFill>
                  <a:srgbClr val="262626"/>
                </a:solidFill>
                <a:latin typeface="Carlito"/>
                <a:cs typeface="Carlito"/>
              </a:rPr>
              <a:t>and  the </a:t>
            </a:r>
            <a:r>
              <a:rPr sz="1200" spc="-5" dirty="0">
                <a:solidFill>
                  <a:srgbClr val="262626"/>
                </a:solidFill>
                <a:latin typeface="Carlito"/>
                <a:cs typeface="Carlito"/>
              </a:rPr>
              <a:t>world </a:t>
            </a:r>
            <a:r>
              <a:rPr sz="1200" dirty="0">
                <a:solidFill>
                  <a:srgbClr val="262626"/>
                </a:solidFill>
                <a:latin typeface="Carlito"/>
                <a:cs typeface="Carlito"/>
              </a:rPr>
              <a:t>by storm </a:t>
            </a:r>
            <a:r>
              <a:rPr sz="1200" spc="-5" dirty="0">
                <a:solidFill>
                  <a:srgbClr val="262626"/>
                </a:solidFill>
                <a:latin typeface="Carlito"/>
                <a:cs typeface="Carlito"/>
              </a:rPr>
              <a:t>with </a:t>
            </a:r>
            <a:r>
              <a:rPr sz="1200" dirty="0">
                <a:solidFill>
                  <a:srgbClr val="262626"/>
                </a:solidFill>
                <a:latin typeface="Carlito"/>
                <a:cs typeface="Carlito"/>
              </a:rPr>
              <a:t>its new </a:t>
            </a:r>
            <a:r>
              <a:rPr sz="1200" spc="-5" dirty="0">
                <a:solidFill>
                  <a:srgbClr val="262626"/>
                </a:solidFill>
                <a:latin typeface="Carlito"/>
                <a:cs typeface="Carlito"/>
              </a:rPr>
              <a:t>product </a:t>
            </a:r>
            <a:r>
              <a:rPr sz="1200" b="1" spc="-5" dirty="0">
                <a:solidFill>
                  <a:srgbClr val="262626"/>
                </a:solidFill>
                <a:latin typeface="Carlito"/>
                <a:cs typeface="Carlito"/>
              </a:rPr>
              <a:t>BitBanger</a:t>
            </a:r>
            <a:r>
              <a:rPr sz="1200" spc="-5" dirty="0">
                <a:solidFill>
                  <a:srgbClr val="262626"/>
                </a:solidFill>
                <a:latin typeface="Carlito"/>
                <a:cs typeface="Carlito"/>
              </a:rPr>
              <a:t>, </a:t>
            </a:r>
            <a:r>
              <a:rPr sz="1200" dirty="0">
                <a:solidFill>
                  <a:srgbClr val="262626"/>
                </a:solidFill>
                <a:latin typeface="Carlito"/>
                <a:cs typeface="Carlito"/>
              </a:rPr>
              <a:t>a </a:t>
            </a:r>
            <a:r>
              <a:rPr sz="1200" spc="-5" dirty="0">
                <a:solidFill>
                  <a:srgbClr val="262626"/>
                </a:solidFill>
                <a:latin typeface="Carlito"/>
                <a:cs typeface="Carlito"/>
              </a:rPr>
              <a:t>web-based </a:t>
            </a:r>
            <a:r>
              <a:rPr sz="1200" dirty="0">
                <a:solidFill>
                  <a:srgbClr val="262626"/>
                </a:solidFill>
                <a:latin typeface="Carlito"/>
                <a:cs typeface="Carlito"/>
              </a:rPr>
              <a:t>music  mixer</a:t>
            </a:r>
            <a:r>
              <a:rPr sz="1200" spc="-5" dirty="0">
                <a:solidFill>
                  <a:srgbClr val="262626"/>
                </a:solidFill>
                <a:latin typeface="Carlito"/>
                <a:cs typeface="Carlito"/>
              </a:rPr>
              <a:t> </a:t>
            </a:r>
            <a:r>
              <a:rPr sz="1200" dirty="0">
                <a:solidFill>
                  <a:srgbClr val="262626"/>
                </a:solidFill>
                <a:latin typeface="Carlito"/>
                <a:cs typeface="Carlito"/>
              </a:rPr>
              <a:t>app.</a:t>
            </a:r>
            <a:endParaRPr sz="1200">
              <a:latin typeface="Carlito"/>
              <a:cs typeface="Carlito"/>
            </a:endParaRPr>
          </a:p>
        </p:txBody>
      </p:sp>
      <p:sp>
        <p:nvSpPr>
          <p:cNvPr id="9" name="object 9"/>
          <p:cNvSpPr txBox="1"/>
          <p:nvPr/>
        </p:nvSpPr>
        <p:spPr>
          <a:xfrm>
            <a:off x="499363" y="5741923"/>
            <a:ext cx="4296410" cy="580390"/>
          </a:xfrm>
          <a:prstGeom prst="rect">
            <a:avLst/>
          </a:prstGeom>
        </p:spPr>
        <p:txBody>
          <a:bodyPr vert="horz" wrap="square" lIns="0" tIns="9525" rIns="0" bIns="0" rtlCol="0">
            <a:spAutoFit/>
          </a:bodyPr>
          <a:lstStyle/>
          <a:p>
            <a:pPr marL="12700" marR="5080">
              <a:lnSpc>
                <a:spcPct val="101699"/>
              </a:lnSpc>
              <a:spcBef>
                <a:spcPts val="75"/>
              </a:spcBef>
            </a:pPr>
            <a:r>
              <a:rPr sz="1200" dirty="0">
                <a:latin typeface="Carlito"/>
                <a:cs typeface="Carlito"/>
              </a:rPr>
              <a:t>As a new member </a:t>
            </a:r>
            <a:r>
              <a:rPr sz="1200" spc="-5" dirty="0">
                <a:latin typeface="Carlito"/>
                <a:cs typeface="Carlito"/>
              </a:rPr>
              <a:t>of the </a:t>
            </a:r>
            <a:r>
              <a:rPr sz="1200" b="1" spc="-5" dirty="0">
                <a:latin typeface="Carlito"/>
                <a:cs typeface="Carlito"/>
              </a:rPr>
              <a:t>BitBeat </a:t>
            </a:r>
            <a:r>
              <a:rPr sz="1200" spc="-5" dirty="0">
                <a:latin typeface="Carlito"/>
                <a:cs typeface="Carlito"/>
              </a:rPr>
              <a:t>infrastructure team, you will </a:t>
            </a:r>
            <a:r>
              <a:rPr sz="1200" dirty="0">
                <a:latin typeface="Carlito"/>
                <a:cs typeface="Carlito"/>
              </a:rPr>
              <a:t>need a  </a:t>
            </a:r>
            <a:r>
              <a:rPr sz="1200" spc="-5" dirty="0">
                <a:latin typeface="Carlito"/>
                <a:cs typeface="Carlito"/>
              </a:rPr>
              <a:t>variety of </a:t>
            </a:r>
            <a:r>
              <a:rPr sz="1200" dirty="0">
                <a:latin typeface="Carlito"/>
                <a:cs typeface="Carlito"/>
              </a:rPr>
              <a:t>skills to assist in the </a:t>
            </a:r>
            <a:r>
              <a:rPr sz="1200" spc="-5" dirty="0">
                <a:latin typeface="Carlito"/>
                <a:cs typeface="Carlito"/>
              </a:rPr>
              <a:t>growth of </a:t>
            </a:r>
            <a:r>
              <a:rPr sz="1200" dirty="0">
                <a:latin typeface="Carlito"/>
                <a:cs typeface="Carlito"/>
              </a:rPr>
              <a:t>the </a:t>
            </a:r>
            <a:r>
              <a:rPr sz="1200" spc="-5" dirty="0">
                <a:latin typeface="Carlito"/>
                <a:cs typeface="Carlito"/>
              </a:rPr>
              <a:t>startup. </a:t>
            </a:r>
            <a:r>
              <a:rPr sz="1200" dirty="0">
                <a:latin typeface="Carlito"/>
                <a:cs typeface="Carlito"/>
              </a:rPr>
              <a:t>As the </a:t>
            </a:r>
            <a:r>
              <a:rPr sz="1200" spc="-5" dirty="0">
                <a:latin typeface="Carlito"/>
                <a:cs typeface="Carlito"/>
              </a:rPr>
              <a:t>startup  </a:t>
            </a:r>
            <a:r>
              <a:rPr sz="1200" dirty="0">
                <a:latin typeface="Carlito"/>
                <a:cs typeface="Carlito"/>
              </a:rPr>
              <a:t>grows, they </a:t>
            </a:r>
            <a:r>
              <a:rPr sz="1200" spc="-5" dirty="0">
                <a:latin typeface="Carlito"/>
                <a:cs typeface="Carlito"/>
              </a:rPr>
              <a:t>will </a:t>
            </a:r>
            <a:r>
              <a:rPr sz="1200" dirty="0">
                <a:latin typeface="Carlito"/>
                <a:cs typeface="Carlito"/>
              </a:rPr>
              <a:t>be creating a </a:t>
            </a:r>
            <a:r>
              <a:rPr sz="1200" spc="-5" dirty="0">
                <a:latin typeface="Carlito"/>
                <a:cs typeface="Carlito"/>
              </a:rPr>
              <a:t>larger web</a:t>
            </a:r>
            <a:r>
              <a:rPr sz="1200" dirty="0">
                <a:latin typeface="Carlito"/>
                <a:cs typeface="Carlito"/>
              </a:rPr>
              <a:t> </a:t>
            </a:r>
            <a:r>
              <a:rPr sz="1200" spc="-5" dirty="0">
                <a:latin typeface="Carlito"/>
                <a:cs typeface="Carlito"/>
              </a:rPr>
              <a:t>presence.</a:t>
            </a:r>
            <a:endParaRPr sz="1200">
              <a:latin typeface="Carlito"/>
              <a:cs typeface="Carlito"/>
            </a:endParaRPr>
          </a:p>
        </p:txBody>
      </p:sp>
      <p:sp>
        <p:nvSpPr>
          <p:cNvPr id="10" name="object 10"/>
          <p:cNvSpPr txBox="1"/>
          <p:nvPr/>
        </p:nvSpPr>
        <p:spPr>
          <a:xfrm>
            <a:off x="499363" y="6485635"/>
            <a:ext cx="4500245" cy="1323975"/>
          </a:xfrm>
          <a:prstGeom prst="rect">
            <a:avLst/>
          </a:prstGeom>
        </p:spPr>
        <p:txBody>
          <a:bodyPr vert="horz" wrap="square" lIns="0" tIns="9525" rIns="0" bIns="0" rtlCol="0">
            <a:spAutoFit/>
          </a:bodyPr>
          <a:lstStyle/>
          <a:p>
            <a:pPr marL="12700" marR="5080">
              <a:lnSpc>
                <a:spcPct val="101699"/>
              </a:lnSpc>
              <a:spcBef>
                <a:spcPts val="75"/>
              </a:spcBef>
            </a:pPr>
            <a:r>
              <a:rPr sz="1200" dirty="0">
                <a:latin typeface="Carlito"/>
                <a:cs typeface="Carlito"/>
              </a:rPr>
              <a:t>They </a:t>
            </a:r>
            <a:r>
              <a:rPr sz="1200" spc="-5" dirty="0">
                <a:latin typeface="Carlito"/>
                <a:cs typeface="Carlito"/>
              </a:rPr>
              <a:t>originally </a:t>
            </a:r>
            <a:r>
              <a:rPr sz="1200" dirty="0">
                <a:latin typeface="Carlito"/>
                <a:cs typeface="Carlito"/>
              </a:rPr>
              <a:t>launched a static </a:t>
            </a:r>
            <a:r>
              <a:rPr sz="1200" spc="-5" dirty="0">
                <a:latin typeface="Carlito"/>
                <a:cs typeface="Carlito"/>
              </a:rPr>
              <a:t>web page </a:t>
            </a:r>
            <a:r>
              <a:rPr sz="1200" dirty="0">
                <a:latin typeface="Carlito"/>
                <a:cs typeface="Carlito"/>
              </a:rPr>
              <a:t>using Amazon Simple </a:t>
            </a:r>
            <a:r>
              <a:rPr sz="1200" spc="-5" dirty="0">
                <a:latin typeface="Carlito"/>
                <a:cs typeface="Carlito"/>
              </a:rPr>
              <a:t>Storage  </a:t>
            </a:r>
            <a:r>
              <a:rPr sz="1200" dirty="0">
                <a:latin typeface="Carlito"/>
                <a:cs typeface="Carlito"/>
              </a:rPr>
              <a:t>Service (Amazon S3). They </a:t>
            </a:r>
            <a:r>
              <a:rPr sz="1200" spc="-5" dirty="0">
                <a:latin typeface="Carlito"/>
                <a:cs typeface="Carlito"/>
              </a:rPr>
              <a:t>want </a:t>
            </a:r>
            <a:r>
              <a:rPr sz="1200" dirty="0">
                <a:latin typeface="Carlito"/>
                <a:cs typeface="Carlito"/>
              </a:rPr>
              <a:t>to launch a </a:t>
            </a:r>
            <a:r>
              <a:rPr sz="1200" spc="-5" dirty="0">
                <a:latin typeface="Carlito"/>
                <a:cs typeface="Carlito"/>
              </a:rPr>
              <a:t>dynamic website </a:t>
            </a:r>
            <a:r>
              <a:rPr sz="1200" dirty="0">
                <a:latin typeface="Carlito"/>
                <a:cs typeface="Carlito"/>
              </a:rPr>
              <a:t>that </a:t>
            </a:r>
            <a:r>
              <a:rPr sz="1200" spc="-5" dirty="0">
                <a:latin typeface="Carlito"/>
                <a:cs typeface="Carlito"/>
              </a:rPr>
              <a:t>will  provide </a:t>
            </a:r>
            <a:r>
              <a:rPr sz="1200" dirty="0">
                <a:latin typeface="Carlito"/>
                <a:cs typeface="Carlito"/>
              </a:rPr>
              <a:t>customers </a:t>
            </a:r>
            <a:r>
              <a:rPr sz="1200" spc="-5" dirty="0">
                <a:latin typeface="Carlito"/>
                <a:cs typeface="Carlito"/>
              </a:rPr>
              <a:t>with product information, </a:t>
            </a:r>
            <a:r>
              <a:rPr sz="1200" dirty="0">
                <a:latin typeface="Carlito"/>
                <a:cs typeface="Carlito"/>
              </a:rPr>
              <a:t>an </a:t>
            </a:r>
            <a:r>
              <a:rPr sz="1200" spc="-5" dirty="0">
                <a:latin typeface="Carlito"/>
                <a:cs typeface="Carlito"/>
              </a:rPr>
              <a:t>ecommerce shopping  </a:t>
            </a:r>
            <a:r>
              <a:rPr sz="1200" dirty="0">
                <a:latin typeface="Carlito"/>
                <a:cs typeface="Carlito"/>
              </a:rPr>
              <a:t>site, and a </a:t>
            </a:r>
            <a:r>
              <a:rPr sz="1200" spc="-5" dirty="0">
                <a:latin typeface="Carlito"/>
                <a:cs typeface="Carlito"/>
              </a:rPr>
              <a:t>blog. </a:t>
            </a:r>
            <a:r>
              <a:rPr sz="1200" dirty="0">
                <a:latin typeface="Carlito"/>
                <a:cs typeface="Carlito"/>
              </a:rPr>
              <a:t>This means that </a:t>
            </a:r>
            <a:r>
              <a:rPr sz="1200" spc="-5" dirty="0">
                <a:latin typeface="Carlito"/>
                <a:cs typeface="Carlito"/>
              </a:rPr>
              <a:t>you will </a:t>
            </a:r>
            <a:r>
              <a:rPr sz="1200" dirty="0">
                <a:latin typeface="Carlito"/>
                <a:cs typeface="Carlito"/>
              </a:rPr>
              <a:t>need to launch and </a:t>
            </a:r>
            <a:r>
              <a:rPr sz="1200" spc="-5" dirty="0">
                <a:latin typeface="Carlito"/>
                <a:cs typeface="Carlito"/>
              </a:rPr>
              <a:t>configure </a:t>
            </a:r>
            <a:r>
              <a:rPr sz="1200" dirty="0">
                <a:latin typeface="Carlito"/>
                <a:cs typeface="Carlito"/>
              </a:rPr>
              <a:t>a  </a:t>
            </a:r>
            <a:r>
              <a:rPr sz="1200" spc="-5" dirty="0">
                <a:latin typeface="Carlito"/>
                <a:cs typeface="Carlito"/>
              </a:rPr>
              <a:t>webserver. Then, </a:t>
            </a:r>
            <a:r>
              <a:rPr sz="1200" dirty="0">
                <a:latin typeface="Carlito"/>
                <a:cs typeface="Carlito"/>
              </a:rPr>
              <a:t>you </a:t>
            </a:r>
            <a:r>
              <a:rPr sz="1200" spc="-5" dirty="0">
                <a:latin typeface="Carlito"/>
                <a:cs typeface="Carlito"/>
              </a:rPr>
              <a:t>will </a:t>
            </a:r>
            <a:r>
              <a:rPr sz="1200" dirty="0">
                <a:latin typeface="Carlito"/>
                <a:cs typeface="Carlito"/>
              </a:rPr>
              <a:t>need to </a:t>
            </a:r>
            <a:r>
              <a:rPr sz="1200" spc="-5" dirty="0">
                <a:latin typeface="Carlito"/>
                <a:cs typeface="Carlito"/>
              </a:rPr>
              <a:t>connect </a:t>
            </a:r>
            <a:r>
              <a:rPr sz="1200" dirty="0">
                <a:latin typeface="Carlito"/>
                <a:cs typeface="Carlito"/>
              </a:rPr>
              <a:t>to the Amazon Elastic  </a:t>
            </a:r>
            <a:r>
              <a:rPr sz="1200" spc="-5" dirty="0">
                <a:latin typeface="Carlito"/>
                <a:cs typeface="Carlito"/>
              </a:rPr>
              <a:t>Compute Cloud </a:t>
            </a:r>
            <a:r>
              <a:rPr sz="1200" dirty="0">
                <a:latin typeface="Carlito"/>
                <a:cs typeface="Carlito"/>
              </a:rPr>
              <a:t>(Amazon EC2) instances that </a:t>
            </a:r>
            <a:r>
              <a:rPr sz="1200" spc="-5" dirty="0">
                <a:latin typeface="Carlito"/>
                <a:cs typeface="Carlito"/>
              </a:rPr>
              <a:t>you </a:t>
            </a:r>
            <a:r>
              <a:rPr sz="1200" dirty="0">
                <a:latin typeface="Carlito"/>
                <a:cs typeface="Carlito"/>
              </a:rPr>
              <a:t>launched and </a:t>
            </a:r>
            <a:r>
              <a:rPr sz="1200" spc="-5" dirty="0">
                <a:latin typeface="Carlito"/>
                <a:cs typeface="Carlito"/>
              </a:rPr>
              <a:t>transfer  </a:t>
            </a:r>
            <a:r>
              <a:rPr sz="1200" dirty="0">
                <a:latin typeface="Carlito"/>
                <a:cs typeface="Carlito"/>
              </a:rPr>
              <a:t>files </a:t>
            </a:r>
            <a:r>
              <a:rPr sz="1200" spc="-5" dirty="0">
                <a:latin typeface="Carlito"/>
                <a:cs typeface="Carlito"/>
              </a:rPr>
              <a:t>between your local computer </a:t>
            </a:r>
            <a:r>
              <a:rPr sz="1200" dirty="0">
                <a:latin typeface="Carlito"/>
                <a:cs typeface="Carlito"/>
              </a:rPr>
              <a:t>and </a:t>
            </a:r>
            <a:r>
              <a:rPr sz="1200" spc="-5" dirty="0">
                <a:latin typeface="Carlito"/>
                <a:cs typeface="Carlito"/>
              </a:rPr>
              <a:t>your</a:t>
            </a:r>
            <a:r>
              <a:rPr sz="1200" spc="20" dirty="0">
                <a:latin typeface="Carlito"/>
                <a:cs typeface="Carlito"/>
              </a:rPr>
              <a:t> </a:t>
            </a:r>
            <a:r>
              <a:rPr sz="1200" dirty="0">
                <a:latin typeface="Carlito"/>
                <a:cs typeface="Carlito"/>
              </a:rPr>
              <a:t>instance.</a:t>
            </a:r>
            <a:endParaRPr sz="1200">
              <a:latin typeface="Carlito"/>
              <a:cs typeface="Carlito"/>
            </a:endParaRPr>
          </a:p>
        </p:txBody>
      </p:sp>
      <p:sp>
        <p:nvSpPr>
          <p:cNvPr id="11" name="object 11"/>
          <p:cNvSpPr/>
          <p:nvPr/>
        </p:nvSpPr>
        <p:spPr>
          <a:xfrm>
            <a:off x="855149" y="2572372"/>
            <a:ext cx="1870423" cy="2136895"/>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5226050" y="1930514"/>
            <a:ext cx="2165350" cy="6273800"/>
          </a:xfrm>
          <a:custGeom>
            <a:avLst/>
            <a:gdLst/>
            <a:ahLst/>
            <a:cxnLst/>
            <a:rect l="l" t="t" r="r" b="b"/>
            <a:pathLst>
              <a:path w="2165350" h="6273800">
                <a:moveTo>
                  <a:pt x="360902" y="0"/>
                </a:moveTo>
                <a:lnTo>
                  <a:pt x="2165351" y="0"/>
                </a:lnTo>
                <a:lnTo>
                  <a:pt x="2165351" y="5912903"/>
                </a:lnTo>
                <a:lnTo>
                  <a:pt x="2162056" y="5961875"/>
                </a:lnTo>
                <a:lnTo>
                  <a:pt x="2152459" y="6008845"/>
                </a:lnTo>
                <a:lnTo>
                  <a:pt x="2136989" y="6053382"/>
                </a:lnTo>
                <a:lnTo>
                  <a:pt x="2116077" y="6095056"/>
                </a:lnTo>
                <a:lnTo>
                  <a:pt x="2090153" y="6133438"/>
                </a:lnTo>
                <a:lnTo>
                  <a:pt x="2059646" y="6168098"/>
                </a:lnTo>
                <a:lnTo>
                  <a:pt x="2024986" y="6198605"/>
                </a:lnTo>
                <a:lnTo>
                  <a:pt x="1986604" y="6224530"/>
                </a:lnTo>
                <a:lnTo>
                  <a:pt x="1944929" y="6245442"/>
                </a:lnTo>
                <a:lnTo>
                  <a:pt x="1900392" y="6260911"/>
                </a:lnTo>
                <a:lnTo>
                  <a:pt x="1853423" y="6270508"/>
                </a:lnTo>
                <a:lnTo>
                  <a:pt x="1804451" y="6273803"/>
                </a:lnTo>
                <a:lnTo>
                  <a:pt x="0" y="6273803"/>
                </a:lnTo>
                <a:lnTo>
                  <a:pt x="0" y="360901"/>
                </a:lnTo>
                <a:lnTo>
                  <a:pt x="3294" y="311929"/>
                </a:lnTo>
                <a:lnTo>
                  <a:pt x="12891" y="264959"/>
                </a:lnTo>
                <a:lnTo>
                  <a:pt x="28361" y="220422"/>
                </a:lnTo>
                <a:lnTo>
                  <a:pt x="49273" y="178747"/>
                </a:lnTo>
                <a:lnTo>
                  <a:pt x="75198" y="140365"/>
                </a:lnTo>
                <a:lnTo>
                  <a:pt x="105705" y="105705"/>
                </a:lnTo>
                <a:lnTo>
                  <a:pt x="140365" y="75198"/>
                </a:lnTo>
                <a:lnTo>
                  <a:pt x="178747" y="49273"/>
                </a:lnTo>
                <a:lnTo>
                  <a:pt x="220422" y="28361"/>
                </a:lnTo>
                <a:lnTo>
                  <a:pt x="264959" y="12891"/>
                </a:lnTo>
                <a:lnTo>
                  <a:pt x="311929" y="3294"/>
                </a:lnTo>
                <a:lnTo>
                  <a:pt x="360902" y="0"/>
                </a:lnTo>
                <a:close/>
              </a:path>
            </a:pathLst>
          </a:custGeom>
          <a:ln w="19050">
            <a:solidFill>
              <a:srgbClr val="00B0F0"/>
            </a:solidFill>
          </a:ln>
        </p:spPr>
        <p:txBody>
          <a:bodyPr wrap="square" lIns="0" tIns="0" rIns="0" bIns="0" rtlCol="0"/>
          <a:lstStyle/>
          <a:p>
            <a:endParaRPr/>
          </a:p>
        </p:txBody>
      </p:sp>
      <p:sp>
        <p:nvSpPr>
          <p:cNvPr id="13" name="object 13"/>
          <p:cNvSpPr txBox="1"/>
          <p:nvPr/>
        </p:nvSpPr>
        <p:spPr>
          <a:xfrm>
            <a:off x="5418835" y="3221228"/>
            <a:ext cx="1747520" cy="1704975"/>
          </a:xfrm>
          <a:prstGeom prst="rect">
            <a:avLst/>
          </a:prstGeom>
        </p:spPr>
        <p:txBody>
          <a:bodyPr vert="horz" wrap="square" lIns="0" tIns="12700" rIns="0" bIns="0" rtlCol="0">
            <a:spAutoFit/>
          </a:bodyPr>
          <a:lstStyle/>
          <a:p>
            <a:pPr marL="12700">
              <a:lnSpc>
                <a:spcPct val="100000"/>
              </a:lnSpc>
              <a:spcBef>
                <a:spcPts val="100"/>
              </a:spcBef>
            </a:pPr>
            <a:r>
              <a:rPr sz="1200" b="1" spc="-5" dirty="0">
                <a:solidFill>
                  <a:srgbClr val="262626"/>
                </a:solidFill>
                <a:latin typeface="Carlito"/>
                <a:cs typeface="Carlito"/>
              </a:rPr>
              <a:t>BEFORE </a:t>
            </a:r>
            <a:r>
              <a:rPr sz="1200" b="1" dirty="0">
                <a:solidFill>
                  <a:srgbClr val="262626"/>
                </a:solidFill>
                <a:latin typeface="Carlito"/>
                <a:cs typeface="Carlito"/>
              </a:rPr>
              <a:t>GETTING</a:t>
            </a:r>
            <a:r>
              <a:rPr sz="1200" b="1" spc="-50" dirty="0">
                <a:solidFill>
                  <a:srgbClr val="262626"/>
                </a:solidFill>
                <a:latin typeface="Carlito"/>
                <a:cs typeface="Carlito"/>
              </a:rPr>
              <a:t> </a:t>
            </a:r>
            <a:r>
              <a:rPr sz="1200" b="1" dirty="0">
                <a:solidFill>
                  <a:srgbClr val="262626"/>
                </a:solidFill>
                <a:latin typeface="Carlito"/>
                <a:cs typeface="Carlito"/>
              </a:rPr>
              <a:t>STARTED</a:t>
            </a:r>
            <a:endParaRPr sz="1200">
              <a:latin typeface="Carlito"/>
              <a:cs typeface="Carlito"/>
            </a:endParaRPr>
          </a:p>
          <a:p>
            <a:pPr>
              <a:lnSpc>
                <a:spcPct val="100000"/>
              </a:lnSpc>
              <a:spcBef>
                <a:spcPts val="20"/>
              </a:spcBef>
            </a:pPr>
            <a:endParaRPr sz="1350">
              <a:latin typeface="Carlito"/>
              <a:cs typeface="Carlito"/>
            </a:endParaRPr>
          </a:p>
          <a:p>
            <a:pPr marL="12700" marR="5080">
              <a:lnSpc>
                <a:spcPct val="117200"/>
              </a:lnSpc>
              <a:spcBef>
                <a:spcPts val="5"/>
              </a:spcBef>
            </a:pPr>
            <a:r>
              <a:rPr sz="1200" spc="-5" dirty="0">
                <a:solidFill>
                  <a:srgbClr val="262626"/>
                </a:solidFill>
                <a:latin typeface="Carlito"/>
                <a:cs typeface="Carlito"/>
              </a:rPr>
              <a:t>Here's some important  information </a:t>
            </a:r>
            <a:r>
              <a:rPr sz="1200" dirty="0">
                <a:solidFill>
                  <a:srgbClr val="262626"/>
                </a:solidFill>
                <a:latin typeface="Carlito"/>
                <a:cs typeface="Carlito"/>
              </a:rPr>
              <a:t>to </a:t>
            </a:r>
            <a:r>
              <a:rPr sz="1200" spc="-5" dirty="0">
                <a:solidFill>
                  <a:srgbClr val="262626"/>
                </a:solidFill>
                <a:latin typeface="Carlito"/>
                <a:cs typeface="Carlito"/>
              </a:rPr>
              <a:t>know before  starting </a:t>
            </a:r>
            <a:r>
              <a:rPr sz="1200" dirty="0">
                <a:solidFill>
                  <a:srgbClr val="262626"/>
                </a:solidFill>
                <a:latin typeface="Carlito"/>
                <a:cs typeface="Carlito"/>
              </a:rPr>
              <a:t>this </a:t>
            </a:r>
            <a:r>
              <a:rPr sz="1200" spc="-5" dirty="0">
                <a:solidFill>
                  <a:srgbClr val="262626"/>
                </a:solidFill>
                <a:latin typeface="Carlito"/>
                <a:cs typeface="Carlito"/>
              </a:rPr>
              <a:t>hands-on  activity.</a:t>
            </a:r>
            <a:endParaRPr sz="1200">
              <a:latin typeface="Carlito"/>
              <a:cs typeface="Carlito"/>
            </a:endParaRPr>
          </a:p>
          <a:p>
            <a:pPr>
              <a:lnSpc>
                <a:spcPct val="100000"/>
              </a:lnSpc>
              <a:spcBef>
                <a:spcPts val="25"/>
              </a:spcBef>
            </a:pPr>
            <a:endParaRPr sz="1550">
              <a:latin typeface="Carlito"/>
              <a:cs typeface="Carlito"/>
            </a:endParaRPr>
          </a:p>
          <a:p>
            <a:pPr marL="12700">
              <a:lnSpc>
                <a:spcPct val="100000"/>
              </a:lnSpc>
            </a:pPr>
            <a:r>
              <a:rPr sz="1200" b="1" spc="-5" dirty="0">
                <a:solidFill>
                  <a:srgbClr val="262626"/>
                </a:solidFill>
                <a:latin typeface="Carlito"/>
                <a:cs typeface="Carlito"/>
              </a:rPr>
              <a:t>Activity </a:t>
            </a:r>
            <a:r>
              <a:rPr sz="1200" b="1" dirty="0">
                <a:solidFill>
                  <a:srgbClr val="262626"/>
                </a:solidFill>
                <a:latin typeface="Carlito"/>
                <a:cs typeface="Carlito"/>
              </a:rPr>
              <a:t>time: </a:t>
            </a:r>
            <a:r>
              <a:rPr sz="1200" dirty="0">
                <a:solidFill>
                  <a:srgbClr val="262626"/>
                </a:solidFill>
                <a:latin typeface="Carlito"/>
                <a:cs typeface="Carlito"/>
              </a:rPr>
              <a:t>60</a:t>
            </a:r>
            <a:r>
              <a:rPr sz="1200" spc="-30" dirty="0">
                <a:solidFill>
                  <a:srgbClr val="262626"/>
                </a:solidFill>
                <a:latin typeface="Carlito"/>
                <a:cs typeface="Carlito"/>
              </a:rPr>
              <a:t> </a:t>
            </a:r>
            <a:r>
              <a:rPr sz="1200" spc="-5" dirty="0">
                <a:solidFill>
                  <a:srgbClr val="262626"/>
                </a:solidFill>
                <a:latin typeface="Carlito"/>
                <a:cs typeface="Carlito"/>
              </a:rPr>
              <a:t>minutes</a:t>
            </a:r>
            <a:endParaRPr sz="1200">
              <a:latin typeface="Carlito"/>
              <a:cs typeface="Carlito"/>
            </a:endParaRPr>
          </a:p>
        </p:txBody>
      </p:sp>
      <p:sp>
        <p:nvSpPr>
          <p:cNvPr id="14" name="object 14"/>
          <p:cNvSpPr txBox="1"/>
          <p:nvPr/>
        </p:nvSpPr>
        <p:spPr>
          <a:xfrm>
            <a:off x="5418835" y="5110987"/>
            <a:ext cx="1574165" cy="671830"/>
          </a:xfrm>
          <a:prstGeom prst="rect">
            <a:avLst/>
          </a:prstGeom>
        </p:spPr>
        <p:txBody>
          <a:bodyPr vert="horz" wrap="square" lIns="0" tIns="13970" rIns="0" bIns="0" rtlCol="0">
            <a:spAutoFit/>
          </a:bodyPr>
          <a:lstStyle/>
          <a:p>
            <a:pPr marL="12700" marR="5080">
              <a:lnSpc>
                <a:spcPct val="117500"/>
              </a:lnSpc>
              <a:spcBef>
                <a:spcPts val="110"/>
              </a:spcBef>
            </a:pPr>
            <a:r>
              <a:rPr sz="1200" b="1" dirty="0">
                <a:solidFill>
                  <a:srgbClr val="262626"/>
                </a:solidFill>
                <a:latin typeface="Carlito"/>
                <a:cs typeface="Carlito"/>
              </a:rPr>
              <a:t>Requirements: </a:t>
            </a:r>
            <a:r>
              <a:rPr sz="1200" spc="-5" dirty="0">
                <a:solidFill>
                  <a:srgbClr val="262626"/>
                </a:solidFill>
                <a:latin typeface="Carlito"/>
                <a:cs typeface="Carlito"/>
              </a:rPr>
              <a:t>You</a:t>
            </a:r>
            <a:r>
              <a:rPr sz="1200" spc="-95" dirty="0">
                <a:solidFill>
                  <a:srgbClr val="262626"/>
                </a:solidFill>
                <a:latin typeface="Carlito"/>
                <a:cs typeface="Carlito"/>
              </a:rPr>
              <a:t> </a:t>
            </a:r>
            <a:r>
              <a:rPr sz="1200" dirty="0">
                <a:solidFill>
                  <a:srgbClr val="262626"/>
                </a:solidFill>
                <a:latin typeface="Carlito"/>
                <a:cs typeface="Carlito"/>
              </a:rPr>
              <a:t>must  </a:t>
            </a:r>
            <a:r>
              <a:rPr sz="1200" spc="-5" dirty="0">
                <a:solidFill>
                  <a:srgbClr val="262626"/>
                </a:solidFill>
                <a:latin typeface="Carlito"/>
                <a:cs typeface="Carlito"/>
              </a:rPr>
              <a:t>have </a:t>
            </a:r>
            <a:r>
              <a:rPr sz="1200" dirty="0">
                <a:solidFill>
                  <a:srgbClr val="262626"/>
                </a:solidFill>
                <a:latin typeface="Carlito"/>
                <a:cs typeface="Carlito"/>
              </a:rPr>
              <a:t>an </a:t>
            </a:r>
            <a:r>
              <a:rPr sz="1200" spc="-5" dirty="0">
                <a:solidFill>
                  <a:srgbClr val="262626"/>
                </a:solidFill>
                <a:latin typeface="Carlito"/>
                <a:cs typeface="Carlito"/>
              </a:rPr>
              <a:t>AWS </a:t>
            </a:r>
            <a:r>
              <a:rPr sz="1200" dirty="0">
                <a:solidFill>
                  <a:srgbClr val="262626"/>
                </a:solidFill>
                <a:latin typeface="Carlito"/>
                <a:cs typeface="Carlito"/>
              </a:rPr>
              <a:t>Educate  </a:t>
            </a:r>
            <a:r>
              <a:rPr sz="1200" spc="-5" dirty="0">
                <a:solidFill>
                  <a:srgbClr val="262626"/>
                </a:solidFill>
                <a:latin typeface="Carlito"/>
                <a:cs typeface="Carlito"/>
              </a:rPr>
              <a:t>account.</a:t>
            </a:r>
            <a:endParaRPr sz="1200">
              <a:latin typeface="Carlito"/>
              <a:cs typeface="Carlito"/>
            </a:endParaRPr>
          </a:p>
        </p:txBody>
      </p:sp>
      <p:sp>
        <p:nvSpPr>
          <p:cNvPr id="15" name="object 15"/>
          <p:cNvSpPr txBox="1"/>
          <p:nvPr/>
        </p:nvSpPr>
        <p:spPr>
          <a:xfrm>
            <a:off x="5418835" y="5970523"/>
            <a:ext cx="1654175" cy="1095375"/>
          </a:xfrm>
          <a:prstGeom prst="rect">
            <a:avLst/>
          </a:prstGeom>
        </p:spPr>
        <p:txBody>
          <a:bodyPr vert="horz" wrap="square" lIns="0" tIns="11430" rIns="0" bIns="0" rtlCol="0">
            <a:spAutoFit/>
          </a:bodyPr>
          <a:lstStyle/>
          <a:p>
            <a:pPr marL="12700" marR="5080">
              <a:lnSpc>
                <a:spcPct val="117100"/>
              </a:lnSpc>
              <a:spcBef>
                <a:spcPts val="90"/>
              </a:spcBef>
            </a:pPr>
            <a:r>
              <a:rPr sz="1200" b="1" spc="-5" dirty="0">
                <a:solidFill>
                  <a:srgbClr val="262626"/>
                </a:solidFill>
                <a:latin typeface="Carlito"/>
                <a:cs typeface="Carlito"/>
              </a:rPr>
              <a:t>Getting help: </a:t>
            </a:r>
            <a:r>
              <a:rPr sz="1200" dirty="0">
                <a:solidFill>
                  <a:srgbClr val="262626"/>
                </a:solidFill>
                <a:latin typeface="Carlito"/>
                <a:cs typeface="Carlito"/>
              </a:rPr>
              <a:t>If </a:t>
            </a:r>
            <a:r>
              <a:rPr sz="1200" spc="-5" dirty="0">
                <a:solidFill>
                  <a:srgbClr val="262626"/>
                </a:solidFill>
                <a:latin typeface="Carlito"/>
                <a:cs typeface="Carlito"/>
              </a:rPr>
              <a:t>you  </a:t>
            </a:r>
            <a:r>
              <a:rPr sz="1200" dirty="0">
                <a:solidFill>
                  <a:srgbClr val="262626"/>
                </a:solidFill>
                <a:latin typeface="Carlito"/>
                <a:cs typeface="Carlito"/>
              </a:rPr>
              <a:t>experience any issues as  you </a:t>
            </a:r>
            <a:r>
              <a:rPr sz="1200" spc="-5" dirty="0">
                <a:solidFill>
                  <a:srgbClr val="262626"/>
                </a:solidFill>
                <a:latin typeface="Carlito"/>
                <a:cs typeface="Carlito"/>
              </a:rPr>
              <a:t>complete </a:t>
            </a:r>
            <a:r>
              <a:rPr sz="1200" dirty="0">
                <a:solidFill>
                  <a:srgbClr val="262626"/>
                </a:solidFill>
                <a:latin typeface="Carlito"/>
                <a:cs typeface="Carlito"/>
              </a:rPr>
              <a:t>this</a:t>
            </a:r>
            <a:r>
              <a:rPr sz="1200" spc="-35" dirty="0">
                <a:solidFill>
                  <a:srgbClr val="262626"/>
                </a:solidFill>
                <a:latin typeface="Carlito"/>
                <a:cs typeface="Carlito"/>
              </a:rPr>
              <a:t> </a:t>
            </a:r>
            <a:r>
              <a:rPr sz="1200" spc="-5" dirty="0">
                <a:solidFill>
                  <a:srgbClr val="262626"/>
                </a:solidFill>
                <a:latin typeface="Carlito"/>
                <a:cs typeface="Carlito"/>
              </a:rPr>
              <a:t>activity,  </a:t>
            </a:r>
            <a:r>
              <a:rPr sz="1200" dirty="0">
                <a:solidFill>
                  <a:srgbClr val="262626"/>
                </a:solidFill>
                <a:latin typeface="Carlito"/>
                <a:cs typeface="Carlito"/>
              </a:rPr>
              <a:t>please ask </a:t>
            </a:r>
            <a:r>
              <a:rPr sz="1200" spc="-5" dirty="0">
                <a:solidFill>
                  <a:srgbClr val="262626"/>
                </a:solidFill>
                <a:latin typeface="Carlito"/>
                <a:cs typeface="Carlito"/>
              </a:rPr>
              <a:t>your instructor  for </a:t>
            </a:r>
            <a:r>
              <a:rPr sz="1200" dirty="0">
                <a:solidFill>
                  <a:srgbClr val="262626"/>
                </a:solidFill>
                <a:latin typeface="Carlito"/>
                <a:cs typeface="Carlito"/>
              </a:rPr>
              <a:t>assistance.</a:t>
            </a:r>
            <a:endParaRPr sz="1200">
              <a:latin typeface="Carlito"/>
              <a:cs typeface="Carlito"/>
            </a:endParaRPr>
          </a:p>
        </p:txBody>
      </p:sp>
      <p:sp>
        <p:nvSpPr>
          <p:cNvPr id="16" name="object 16"/>
          <p:cNvSpPr/>
          <p:nvPr/>
        </p:nvSpPr>
        <p:spPr>
          <a:xfrm>
            <a:off x="5908675" y="2304999"/>
            <a:ext cx="797559" cy="691997"/>
          </a:xfrm>
          <a:prstGeom prst="rect">
            <a:avLst/>
          </a:prstGeom>
          <a:blipFill>
            <a:blip r:embed="rId4" cstate="print"/>
            <a:stretch>
              <a:fillRect/>
            </a:stretch>
          </a:blipFill>
        </p:spPr>
        <p:txBody>
          <a:bodyPr wrap="square" lIns="0" tIns="0" rIns="0" bIns="0" rtlCol="0"/>
          <a:lstStyle/>
          <a:p>
            <a:endParaRPr/>
          </a:p>
        </p:txBody>
      </p:sp>
      <p:sp>
        <p:nvSpPr>
          <p:cNvPr id="17" name="object 17"/>
          <p:cNvSpPr txBox="1">
            <a:spLocks noGrp="1"/>
          </p:cNvSpPr>
          <p:nvPr>
            <p:ph type="sldNum" sz="quarter" idx="7"/>
          </p:nvPr>
        </p:nvSpPr>
        <p:spPr>
          <a:xfrm>
            <a:off x="855149" y="9378939"/>
            <a:ext cx="5718173" cy="536044"/>
          </a:xfrm>
          <a:prstGeom prst="rect">
            <a:avLst/>
          </a:prstGeom>
        </p:spPr>
        <p:txBody>
          <a:bodyPr vert="horz" wrap="square" lIns="0" tIns="5080" rIns="0" bIns="0" rtlCol="0">
            <a:spAutoFit/>
          </a:bodyPr>
          <a:lstStyle/>
          <a:p>
            <a:pPr algn="ctr">
              <a:lnSpc>
                <a:spcPct val="100000"/>
              </a:lnSpc>
              <a:spcBef>
                <a:spcPts val="40"/>
              </a:spcBef>
            </a:pPr>
            <a:r>
              <a:rPr spc="-5" dirty="0"/>
              <a:t>Academic </a:t>
            </a:r>
            <a:r>
              <a:rPr dirty="0"/>
              <a:t>Gateway to </a:t>
            </a:r>
            <a:r>
              <a:rPr spc="-5" dirty="0"/>
              <a:t>the </a:t>
            </a:r>
            <a:r>
              <a:rPr dirty="0"/>
              <a:t>Hearts </a:t>
            </a:r>
            <a:r>
              <a:rPr spc="-5" dirty="0"/>
              <a:t>and Minds of the </a:t>
            </a:r>
            <a:r>
              <a:rPr dirty="0"/>
              <a:t>Next </a:t>
            </a:r>
            <a:r>
              <a:rPr spc="-5" dirty="0"/>
              <a:t>Generation of </a:t>
            </a:r>
            <a:r>
              <a:rPr dirty="0"/>
              <a:t>IT</a:t>
            </a:r>
            <a:r>
              <a:rPr spc="90" dirty="0"/>
              <a:t> </a:t>
            </a:r>
            <a:r>
              <a:rPr spc="-5" dirty="0"/>
              <a:t>Professionals</a:t>
            </a:r>
          </a:p>
          <a:p>
            <a:pPr marL="277495">
              <a:lnSpc>
                <a:spcPts val="1250"/>
              </a:lnSpc>
              <a:spcBef>
                <a:spcPts val="30"/>
              </a:spcBef>
            </a:pPr>
            <a:r>
              <a:rPr sz="1050" b="0" i="0" spc="65" dirty="0">
                <a:solidFill>
                  <a:srgbClr val="333333"/>
                </a:solidFill>
                <a:latin typeface="Trebuchet MS"/>
                <a:cs typeface="Trebuchet MS"/>
              </a:rPr>
              <a:t>©</a:t>
            </a:r>
            <a:r>
              <a:rPr sz="1050" b="0" i="0" spc="-50" dirty="0">
                <a:solidFill>
                  <a:srgbClr val="333333"/>
                </a:solidFill>
                <a:latin typeface="Trebuchet MS"/>
                <a:cs typeface="Trebuchet MS"/>
              </a:rPr>
              <a:t> </a:t>
            </a:r>
            <a:r>
              <a:rPr sz="1050" b="0" i="0" spc="25" dirty="0">
                <a:solidFill>
                  <a:srgbClr val="333333"/>
                </a:solidFill>
                <a:latin typeface="Trebuchet MS"/>
                <a:cs typeface="Trebuchet MS"/>
              </a:rPr>
              <a:t>2020,</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Amazon</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Web</a:t>
            </a:r>
            <a:r>
              <a:rPr sz="1050" b="0" i="0" spc="-40" dirty="0">
                <a:solidFill>
                  <a:srgbClr val="333333"/>
                </a:solidFill>
                <a:latin typeface="Trebuchet MS"/>
                <a:cs typeface="Trebuchet MS"/>
              </a:rPr>
              <a:t> </a:t>
            </a:r>
            <a:r>
              <a:rPr sz="1050" b="0" i="0" spc="-15" dirty="0">
                <a:solidFill>
                  <a:srgbClr val="333333"/>
                </a:solidFill>
                <a:latin typeface="Trebuchet MS"/>
                <a:cs typeface="Trebuchet MS"/>
              </a:rPr>
              <a:t>Services,</a:t>
            </a:r>
            <a:r>
              <a:rPr sz="1050" b="0" i="0" spc="-45" dirty="0">
                <a:solidFill>
                  <a:srgbClr val="333333"/>
                </a:solidFill>
                <a:latin typeface="Trebuchet MS"/>
                <a:cs typeface="Trebuchet MS"/>
              </a:rPr>
              <a:t> </a:t>
            </a:r>
            <a:r>
              <a:rPr sz="1050" b="0" i="0" spc="-35" dirty="0">
                <a:solidFill>
                  <a:srgbClr val="333333"/>
                </a:solidFill>
                <a:latin typeface="Trebuchet MS"/>
                <a:cs typeface="Trebuchet MS"/>
              </a:rPr>
              <a:t>Inc.</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or</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its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affiliates.</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All</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rights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reserved.</a:t>
            </a:r>
            <a:endParaRPr sz="1050" dirty="0">
              <a:latin typeface="Trebuchet MS"/>
              <a:cs typeface="Trebuchet MS"/>
            </a:endParaRPr>
          </a:p>
          <a:p>
            <a:pPr algn="ctr">
              <a:lnSpc>
                <a:spcPts val="1430"/>
              </a:lnSpc>
            </a:pPr>
            <a:fld id="{81D60167-4931-47E6-BA6A-407CBD079E47}" type="slidenum">
              <a:rPr b="0" i="0" dirty="0">
                <a:latin typeface="Carlito"/>
                <a:cs typeface="Carlito"/>
              </a:rPr>
              <a:t>2</a:t>
            </a:fld>
            <a:endParaRPr b="0" i="0" dirty="0">
              <a:latin typeface="Carlito"/>
              <a:cs typeface="Carlito"/>
            </a:endParaRPr>
          </a:p>
        </p:txBody>
      </p:sp>
    </p:spTree>
    <p:extLst>
      <p:ext uri="{BB962C8B-B14F-4D97-AF65-F5344CB8AC3E}">
        <p14:creationId xmlns:p14="http://schemas.microsoft.com/office/powerpoint/2010/main" val="3007265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2324356" y="1992883"/>
            <a:ext cx="4866005" cy="647700"/>
          </a:xfrm>
          <a:prstGeom prst="rect">
            <a:avLst/>
          </a:prstGeom>
        </p:spPr>
        <p:txBody>
          <a:bodyPr vert="horz" wrap="square" lIns="0" tIns="13335" rIns="0" bIns="0" rtlCol="0">
            <a:spAutoFit/>
          </a:bodyPr>
          <a:lstStyle/>
          <a:p>
            <a:pPr marL="12700">
              <a:lnSpc>
                <a:spcPct val="100000"/>
              </a:lnSpc>
              <a:spcBef>
                <a:spcPts val="105"/>
              </a:spcBef>
            </a:pPr>
            <a:r>
              <a:rPr sz="1600" b="1" spc="-105" dirty="0">
                <a:latin typeface="Trebuchet MS"/>
                <a:cs typeface="Trebuchet MS"/>
              </a:rPr>
              <a:t>Task</a:t>
            </a:r>
            <a:r>
              <a:rPr sz="1600" b="1" spc="-130" dirty="0">
                <a:latin typeface="Trebuchet MS"/>
                <a:cs typeface="Trebuchet MS"/>
              </a:rPr>
              <a:t> </a:t>
            </a:r>
            <a:r>
              <a:rPr sz="1600" b="1" spc="-90" dirty="0">
                <a:latin typeface="Trebuchet MS"/>
                <a:cs typeface="Trebuchet MS"/>
              </a:rPr>
              <a:t>overview</a:t>
            </a:r>
            <a:endParaRPr sz="1600">
              <a:latin typeface="Trebuchet MS"/>
              <a:cs typeface="Trebuchet MS"/>
            </a:endParaRPr>
          </a:p>
          <a:p>
            <a:pPr marL="12700" marR="5080">
              <a:lnSpc>
                <a:spcPct val="101699"/>
              </a:lnSpc>
              <a:spcBef>
                <a:spcPts val="40"/>
              </a:spcBef>
            </a:pPr>
            <a:r>
              <a:rPr sz="1200" dirty="0">
                <a:latin typeface="Carlito"/>
                <a:cs typeface="Carlito"/>
              </a:rPr>
              <a:t>In this </a:t>
            </a:r>
            <a:r>
              <a:rPr sz="1200" spc="-5" dirty="0">
                <a:latin typeface="Carlito"/>
                <a:cs typeface="Carlito"/>
              </a:rPr>
              <a:t>hands-on activity, you are going </a:t>
            </a:r>
            <a:r>
              <a:rPr sz="1200" dirty="0">
                <a:latin typeface="Carlito"/>
                <a:cs typeface="Carlito"/>
              </a:rPr>
              <a:t>to build a </a:t>
            </a:r>
            <a:r>
              <a:rPr sz="1200" spc="-5" dirty="0">
                <a:latin typeface="Carlito"/>
                <a:cs typeface="Carlito"/>
              </a:rPr>
              <a:t>cloud-based webserver </a:t>
            </a:r>
            <a:r>
              <a:rPr sz="1200" dirty="0">
                <a:latin typeface="Carlito"/>
                <a:cs typeface="Carlito"/>
              </a:rPr>
              <a:t>using  a Linux </a:t>
            </a:r>
            <a:r>
              <a:rPr sz="1200" spc="-5" dirty="0">
                <a:latin typeface="Carlito"/>
                <a:cs typeface="Carlito"/>
              </a:rPr>
              <a:t>machine image on </a:t>
            </a:r>
            <a:r>
              <a:rPr sz="1200" dirty="0">
                <a:latin typeface="Carlito"/>
                <a:cs typeface="Carlito"/>
              </a:rPr>
              <a:t>an Amazon EC2</a:t>
            </a:r>
            <a:r>
              <a:rPr sz="1200" spc="5" dirty="0">
                <a:latin typeface="Carlito"/>
                <a:cs typeface="Carlito"/>
              </a:rPr>
              <a:t> </a:t>
            </a:r>
            <a:r>
              <a:rPr sz="1200" dirty="0">
                <a:latin typeface="Carlito"/>
                <a:cs typeface="Carlito"/>
              </a:rPr>
              <a:t>instance.</a:t>
            </a:r>
            <a:endParaRPr sz="1200">
              <a:latin typeface="Carlito"/>
              <a:cs typeface="Carlito"/>
            </a:endParaRPr>
          </a:p>
        </p:txBody>
      </p:sp>
      <p:sp>
        <p:nvSpPr>
          <p:cNvPr id="8" name="object 8"/>
          <p:cNvSpPr txBox="1"/>
          <p:nvPr/>
        </p:nvSpPr>
        <p:spPr>
          <a:xfrm>
            <a:off x="2324356" y="2736595"/>
            <a:ext cx="1106805" cy="208279"/>
          </a:xfrm>
          <a:prstGeom prst="rect">
            <a:avLst/>
          </a:prstGeom>
        </p:spPr>
        <p:txBody>
          <a:bodyPr vert="horz" wrap="square" lIns="0" tIns="12700" rIns="0" bIns="0" rtlCol="0">
            <a:spAutoFit/>
          </a:bodyPr>
          <a:lstStyle/>
          <a:p>
            <a:pPr marL="12700">
              <a:lnSpc>
                <a:spcPct val="100000"/>
              </a:lnSpc>
              <a:spcBef>
                <a:spcPts val="100"/>
              </a:spcBef>
            </a:pPr>
            <a:r>
              <a:rPr sz="1200" spc="10" dirty="0">
                <a:latin typeface="Trebuchet MS"/>
                <a:cs typeface="Trebuchet MS"/>
              </a:rPr>
              <a:t>Task</a:t>
            </a:r>
            <a:r>
              <a:rPr sz="1200" spc="-105" dirty="0">
                <a:latin typeface="Trebuchet MS"/>
                <a:cs typeface="Trebuchet MS"/>
              </a:rPr>
              <a:t> </a:t>
            </a:r>
            <a:r>
              <a:rPr sz="1200" spc="-25" dirty="0">
                <a:latin typeface="Trebuchet MS"/>
                <a:cs typeface="Trebuchet MS"/>
              </a:rPr>
              <a:t>objectives:</a:t>
            </a:r>
            <a:endParaRPr sz="1200">
              <a:latin typeface="Trebuchet MS"/>
              <a:cs typeface="Trebuchet MS"/>
            </a:endParaRPr>
          </a:p>
        </p:txBody>
      </p:sp>
      <p:sp>
        <p:nvSpPr>
          <p:cNvPr id="9" name="object 9"/>
          <p:cNvSpPr txBox="1"/>
          <p:nvPr/>
        </p:nvSpPr>
        <p:spPr>
          <a:xfrm>
            <a:off x="2325116" y="3038347"/>
            <a:ext cx="3479165" cy="982980"/>
          </a:xfrm>
          <a:prstGeom prst="rect">
            <a:avLst/>
          </a:prstGeom>
        </p:spPr>
        <p:txBody>
          <a:bodyPr vert="horz" wrap="square" lIns="0" tIns="12700" rIns="0" bIns="0" rtlCol="0">
            <a:spAutoFit/>
          </a:bodyPr>
          <a:lstStyle/>
          <a:p>
            <a:pPr marL="472440" indent="-460375">
              <a:lnSpc>
                <a:spcPct val="100000"/>
              </a:lnSpc>
              <a:spcBef>
                <a:spcPts val="100"/>
              </a:spcBef>
              <a:buFont typeface="Symbol"/>
              <a:buChar char=""/>
              <a:tabLst>
                <a:tab pos="472440" algn="l"/>
                <a:tab pos="473075" algn="l"/>
              </a:tabLst>
            </a:pPr>
            <a:r>
              <a:rPr sz="1200" spc="-5" dirty="0">
                <a:latin typeface="Carlito"/>
                <a:cs typeface="Carlito"/>
              </a:rPr>
              <a:t>Build </a:t>
            </a:r>
            <a:r>
              <a:rPr sz="1200" dirty="0">
                <a:latin typeface="Carlito"/>
                <a:cs typeface="Carlito"/>
              </a:rPr>
              <a:t>a </a:t>
            </a:r>
            <a:r>
              <a:rPr sz="1200" spc="-5" dirty="0">
                <a:latin typeface="Carlito"/>
                <a:cs typeface="Carlito"/>
              </a:rPr>
              <a:t>practice cloud-based webserver</a:t>
            </a:r>
            <a:endParaRPr sz="1200">
              <a:latin typeface="Carlito"/>
              <a:cs typeface="Carlito"/>
            </a:endParaRPr>
          </a:p>
          <a:p>
            <a:pPr marL="472440" indent="-460375">
              <a:lnSpc>
                <a:spcPct val="100000"/>
              </a:lnSpc>
              <a:spcBef>
                <a:spcPts val="70"/>
              </a:spcBef>
              <a:buFont typeface="Symbol"/>
              <a:buChar char=""/>
              <a:tabLst>
                <a:tab pos="472440" algn="l"/>
                <a:tab pos="473075" algn="l"/>
              </a:tabLst>
            </a:pPr>
            <a:r>
              <a:rPr sz="1200" dirty="0">
                <a:latin typeface="Carlito"/>
                <a:cs typeface="Carlito"/>
              </a:rPr>
              <a:t>Create a key</a:t>
            </a:r>
            <a:r>
              <a:rPr sz="1200" spc="-10" dirty="0">
                <a:latin typeface="Carlito"/>
                <a:cs typeface="Carlito"/>
              </a:rPr>
              <a:t> </a:t>
            </a:r>
            <a:r>
              <a:rPr sz="1200" dirty="0">
                <a:latin typeface="Carlito"/>
                <a:cs typeface="Carlito"/>
              </a:rPr>
              <a:t>pair</a:t>
            </a:r>
            <a:endParaRPr sz="1200">
              <a:latin typeface="Carlito"/>
              <a:cs typeface="Carlito"/>
            </a:endParaRPr>
          </a:p>
          <a:p>
            <a:pPr marL="472440" indent="-460375">
              <a:lnSpc>
                <a:spcPct val="100000"/>
              </a:lnSpc>
              <a:spcBef>
                <a:spcPts val="95"/>
              </a:spcBef>
              <a:buFont typeface="Symbol"/>
              <a:buChar char=""/>
              <a:tabLst>
                <a:tab pos="472440" algn="l"/>
                <a:tab pos="473075" algn="l"/>
              </a:tabLst>
            </a:pPr>
            <a:r>
              <a:rPr sz="1200" spc="-5" dirty="0">
                <a:latin typeface="Carlito"/>
                <a:cs typeface="Carlito"/>
              </a:rPr>
              <a:t>Secure Shell (SSH) </a:t>
            </a:r>
            <a:r>
              <a:rPr sz="1200" dirty="0">
                <a:latin typeface="Carlito"/>
                <a:cs typeface="Carlito"/>
              </a:rPr>
              <a:t>into the Amazon EC2</a:t>
            </a:r>
            <a:r>
              <a:rPr sz="1200" spc="-40" dirty="0">
                <a:latin typeface="Carlito"/>
                <a:cs typeface="Carlito"/>
              </a:rPr>
              <a:t> </a:t>
            </a:r>
            <a:r>
              <a:rPr sz="1200" dirty="0">
                <a:latin typeface="Carlito"/>
                <a:cs typeface="Carlito"/>
              </a:rPr>
              <a:t>instance</a:t>
            </a:r>
            <a:endParaRPr sz="1200">
              <a:latin typeface="Carlito"/>
              <a:cs typeface="Carlito"/>
            </a:endParaRPr>
          </a:p>
          <a:p>
            <a:pPr marL="472440" indent="-460375">
              <a:lnSpc>
                <a:spcPct val="100000"/>
              </a:lnSpc>
              <a:spcBef>
                <a:spcPts val="95"/>
              </a:spcBef>
              <a:buFont typeface="Symbol"/>
              <a:buChar char=""/>
              <a:tabLst>
                <a:tab pos="472440" algn="l"/>
                <a:tab pos="473075" algn="l"/>
              </a:tabLst>
            </a:pPr>
            <a:r>
              <a:rPr sz="1200" dirty="0">
                <a:latin typeface="Carlito"/>
                <a:cs typeface="Carlito"/>
              </a:rPr>
              <a:t>Modify an </a:t>
            </a:r>
            <a:r>
              <a:rPr sz="1200" spc="-5" dirty="0">
                <a:latin typeface="Carlito"/>
                <a:cs typeface="Carlito"/>
              </a:rPr>
              <a:t>AWS </a:t>
            </a:r>
            <a:r>
              <a:rPr sz="1200" dirty="0">
                <a:latin typeface="Carlito"/>
                <a:cs typeface="Carlito"/>
              </a:rPr>
              <a:t>security</a:t>
            </a:r>
            <a:r>
              <a:rPr sz="1200" spc="-15" dirty="0">
                <a:latin typeface="Carlito"/>
                <a:cs typeface="Carlito"/>
              </a:rPr>
              <a:t> </a:t>
            </a:r>
            <a:r>
              <a:rPr sz="1200" dirty="0">
                <a:latin typeface="Carlito"/>
                <a:cs typeface="Carlito"/>
              </a:rPr>
              <a:t>group</a:t>
            </a:r>
            <a:endParaRPr sz="1200">
              <a:latin typeface="Carlito"/>
              <a:cs typeface="Carlito"/>
            </a:endParaRPr>
          </a:p>
          <a:p>
            <a:pPr marL="472440" indent="-460375">
              <a:lnSpc>
                <a:spcPct val="100000"/>
              </a:lnSpc>
              <a:spcBef>
                <a:spcPts val="75"/>
              </a:spcBef>
              <a:buFont typeface="Symbol"/>
              <a:buChar char=""/>
              <a:tabLst>
                <a:tab pos="472440" algn="l"/>
                <a:tab pos="473075" algn="l"/>
              </a:tabLst>
            </a:pPr>
            <a:r>
              <a:rPr sz="1200" spc="-5" dirty="0">
                <a:latin typeface="Carlito"/>
                <a:cs typeface="Carlito"/>
              </a:rPr>
              <a:t>Troubleshoot </a:t>
            </a:r>
            <a:r>
              <a:rPr sz="1200" dirty="0">
                <a:latin typeface="Carlito"/>
                <a:cs typeface="Carlito"/>
              </a:rPr>
              <a:t>issues</a:t>
            </a:r>
            <a:endParaRPr sz="1200">
              <a:latin typeface="Carlito"/>
              <a:cs typeface="Carlito"/>
            </a:endParaRPr>
          </a:p>
        </p:txBody>
      </p:sp>
      <p:sp>
        <p:nvSpPr>
          <p:cNvPr id="10" name="object 10"/>
          <p:cNvSpPr txBox="1"/>
          <p:nvPr/>
        </p:nvSpPr>
        <p:spPr>
          <a:xfrm>
            <a:off x="2324356" y="4123436"/>
            <a:ext cx="3642995" cy="461645"/>
          </a:xfrm>
          <a:prstGeom prst="rect">
            <a:avLst/>
          </a:prstGeom>
        </p:spPr>
        <p:txBody>
          <a:bodyPr vert="horz" wrap="square" lIns="0" tIns="13335" rIns="0" bIns="0" rtlCol="0">
            <a:spAutoFit/>
          </a:bodyPr>
          <a:lstStyle/>
          <a:p>
            <a:pPr marL="12700">
              <a:lnSpc>
                <a:spcPct val="100000"/>
              </a:lnSpc>
              <a:spcBef>
                <a:spcPts val="105"/>
              </a:spcBef>
            </a:pPr>
            <a:r>
              <a:rPr sz="1600" b="1" spc="-105" dirty="0">
                <a:latin typeface="Trebuchet MS"/>
                <a:cs typeface="Trebuchet MS"/>
              </a:rPr>
              <a:t>Learning</a:t>
            </a:r>
            <a:r>
              <a:rPr sz="1600" b="1" spc="-130" dirty="0">
                <a:latin typeface="Trebuchet MS"/>
                <a:cs typeface="Trebuchet MS"/>
              </a:rPr>
              <a:t> </a:t>
            </a:r>
            <a:r>
              <a:rPr sz="1600" b="1" spc="-85" dirty="0">
                <a:latin typeface="Trebuchet MS"/>
                <a:cs typeface="Trebuchet MS"/>
              </a:rPr>
              <a:t>outcomes</a:t>
            </a:r>
            <a:endParaRPr sz="1600">
              <a:latin typeface="Trebuchet MS"/>
              <a:cs typeface="Trebuchet MS"/>
            </a:endParaRPr>
          </a:p>
          <a:p>
            <a:pPr marL="12700">
              <a:lnSpc>
                <a:spcPct val="100000"/>
              </a:lnSpc>
              <a:spcBef>
                <a:spcPts val="65"/>
              </a:spcBef>
            </a:pPr>
            <a:r>
              <a:rPr sz="1200" dirty="0">
                <a:latin typeface="Carlito"/>
                <a:cs typeface="Carlito"/>
              </a:rPr>
              <a:t>Once </a:t>
            </a:r>
            <a:r>
              <a:rPr sz="1200" spc="-5" dirty="0">
                <a:latin typeface="Carlito"/>
                <a:cs typeface="Carlito"/>
              </a:rPr>
              <a:t>you’ve completed </a:t>
            </a:r>
            <a:r>
              <a:rPr sz="1200" dirty="0">
                <a:latin typeface="Carlito"/>
                <a:cs typeface="Carlito"/>
              </a:rPr>
              <a:t>this </a:t>
            </a:r>
            <a:r>
              <a:rPr sz="1200" spc="-5" dirty="0">
                <a:latin typeface="Carlito"/>
                <a:cs typeface="Carlito"/>
              </a:rPr>
              <a:t>activity you should </a:t>
            </a:r>
            <a:r>
              <a:rPr sz="1200" dirty="0">
                <a:latin typeface="Carlito"/>
                <a:cs typeface="Carlito"/>
              </a:rPr>
              <a:t>be able</a:t>
            </a:r>
            <a:r>
              <a:rPr sz="1200" spc="40" dirty="0">
                <a:latin typeface="Carlito"/>
                <a:cs typeface="Carlito"/>
              </a:rPr>
              <a:t> </a:t>
            </a:r>
            <a:r>
              <a:rPr sz="1200" dirty="0">
                <a:latin typeface="Carlito"/>
                <a:cs typeface="Carlito"/>
              </a:rPr>
              <a:t>to:</a:t>
            </a:r>
            <a:endParaRPr sz="1200">
              <a:latin typeface="Carlito"/>
              <a:cs typeface="Carlito"/>
            </a:endParaRPr>
          </a:p>
        </p:txBody>
      </p:sp>
      <p:sp>
        <p:nvSpPr>
          <p:cNvPr id="11" name="object 11"/>
          <p:cNvSpPr txBox="1"/>
          <p:nvPr/>
        </p:nvSpPr>
        <p:spPr>
          <a:xfrm>
            <a:off x="2325116" y="4556252"/>
            <a:ext cx="4331970" cy="796925"/>
          </a:xfrm>
          <a:prstGeom prst="rect">
            <a:avLst/>
          </a:prstGeom>
        </p:spPr>
        <p:txBody>
          <a:bodyPr vert="horz" wrap="square" lIns="0" tIns="24765" rIns="0" bIns="0" rtlCol="0">
            <a:spAutoFit/>
          </a:bodyPr>
          <a:lstStyle/>
          <a:p>
            <a:pPr marL="472440" indent="-460375">
              <a:lnSpc>
                <a:spcPct val="100000"/>
              </a:lnSpc>
              <a:spcBef>
                <a:spcPts val="195"/>
              </a:spcBef>
              <a:buFont typeface="Symbol"/>
              <a:buChar char=""/>
              <a:tabLst>
                <a:tab pos="472440" algn="l"/>
                <a:tab pos="473075" algn="l"/>
              </a:tabLst>
            </a:pPr>
            <a:r>
              <a:rPr sz="1200" spc="-5" dirty="0">
                <a:latin typeface="Carlito"/>
                <a:cs typeface="Carlito"/>
              </a:rPr>
              <a:t>Build </a:t>
            </a:r>
            <a:r>
              <a:rPr sz="1200" dirty="0">
                <a:latin typeface="Carlito"/>
                <a:cs typeface="Carlito"/>
              </a:rPr>
              <a:t>an Amazon EC2 </a:t>
            </a:r>
            <a:r>
              <a:rPr sz="1200" spc="-5" dirty="0">
                <a:latin typeface="Carlito"/>
                <a:cs typeface="Carlito"/>
              </a:rPr>
              <a:t>cloud</a:t>
            </a:r>
            <a:r>
              <a:rPr sz="1200" dirty="0">
                <a:latin typeface="Carlito"/>
                <a:cs typeface="Carlito"/>
              </a:rPr>
              <a:t> </a:t>
            </a:r>
            <a:r>
              <a:rPr sz="1200" spc="-5" dirty="0">
                <a:latin typeface="Carlito"/>
                <a:cs typeface="Carlito"/>
              </a:rPr>
              <a:t>webserver</a:t>
            </a:r>
            <a:endParaRPr sz="1200">
              <a:latin typeface="Carlito"/>
              <a:cs typeface="Carlito"/>
            </a:endParaRPr>
          </a:p>
          <a:p>
            <a:pPr marL="472440" indent="-460375">
              <a:lnSpc>
                <a:spcPct val="100000"/>
              </a:lnSpc>
              <a:spcBef>
                <a:spcPts val="95"/>
              </a:spcBef>
              <a:buFont typeface="Symbol"/>
              <a:buChar char=""/>
              <a:tabLst>
                <a:tab pos="472440" algn="l"/>
                <a:tab pos="473075" algn="l"/>
              </a:tabLst>
            </a:pPr>
            <a:r>
              <a:rPr sz="1200" dirty="0">
                <a:latin typeface="Carlito"/>
                <a:cs typeface="Carlito"/>
              </a:rPr>
              <a:t>Create an Amazon EC2 key</a:t>
            </a:r>
            <a:r>
              <a:rPr sz="1200" spc="-15" dirty="0">
                <a:latin typeface="Carlito"/>
                <a:cs typeface="Carlito"/>
              </a:rPr>
              <a:t> </a:t>
            </a:r>
            <a:r>
              <a:rPr sz="1200" dirty="0">
                <a:latin typeface="Carlito"/>
                <a:cs typeface="Carlito"/>
              </a:rPr>
              <a:t>pair</a:t>
            </a:r>
            <a:endParaRPr sz="1200">
              <a:latin typeface="Carlito"/>
              <a:cs typeface="Carlito"/>
            </a:endParaRPr>
          </a:p>
          <a:p>
            <a:pPr marL="459740" marR="5080" indent="-447675">
              <a:lnSpc>
                <a:spcPct val="101699"/>
              </a:lnSpc>
              <a:spcBef>
                <a:spcPts val="70"/>
              </a:spcBef>
              <a:buFont typeface="Symbol"/>
              <a:buChar char=""/>
              <a:tabLst>
                <a:tab pos="472440" algn="l"/>
                <a:tab pos="473075" algn="l"/>
              </a:tabLst>
            </a:pPr>
            <a:r>
              <a:rPr sz="1200" spc="-5" dirty="0">
                <a:latin typeface="Carlito"/>
                <a:cs typeface="Carlito"/>
              </a:rPr>
              <a:t>Know how </a:t>
            </a:r>
            <a:r>
              <a:rPr sz="1200" dirty="0">
                <a:latin typeface="Carlito"/>
                <a:cs typeface="Carlito"/>
              </a:rPr>
              <a:t>to </a:t>
            </a:r>
            <a:r>
              <a:rPr sz="1200" spc="-5" dirty="0">
                <a:latin typeface="Carlito"/>
                <a:cs typeface="Carlito"/>
              </a:rPr>
              <a:t>Secure Shell (SSH) </a:t>
            </a:r>
            <a:r>
              <a:rPr sz="1200" dirty="0">
                <a:latin typeface="Carlito"/>
                <a:cs typeface="Carlito"/>
              </a:rPr>
              <a:t>into the Amazon EC2 instance  using</a:t>
            </a:r>
            <a:r>
              <a:rPr sz="1200" spc="-5" dirty="0">
                <a:latin typeface="Carlito"/>
                <a:cs typeface="Carlito"/>
              </a:rPr>
              <a:t> terminal</a:t>
            </a:r>
            <a:endParaRPr sz="1200">
              <a:latin typeface="Carlito"/>
              <a:cs typeface="Carlito"/>
            </a:endParaRPr>
          </a:p>
        </p:txBody>
      </p:sp>
      <p:sp>
        <p:nvSpPr>
          <p:cNvPr id="12" name="object 12"/>
          <p:cNvSpPr/>
          <p:nvPr/>
        </p:nvSpPr>
        <p:spPr>
          <a:xfrm>
            <a:off x="165100" y="1716519"/>
            <a:ext cx="2064385" cy="4660900"/>
          </a:xfrm>
          <a:custGeom>
            <a:avLst/>
            <a:gdLst/>
            <a:ahLst/>
            <a:cxnLst/>
            <a:rect l="l" t="t" r="r" b="b"/>
            <a:pathLst>
              <a:path w="2064385" h="4660900">
                <a:moveTo>
                  <a:pt x="344073" y="0"/>
                </a:moveTo>
                <a:lnTo>
                  <a:pt x="2064381" y="0"/>
                </a:lnTo>
                <a:lnTo>
                  <a:pt x="2064381" y="4316832"/>
                </a:lnTo>
                <a:lnTo>
                  <a:pt x="2061240" y="4363519"/>
                </a:lnTo>
                <a:lnTo>
                  <a:pt x="2052091" y="4408298"/>
                </a:lnTo>
                <a:lnTo>
                  <a:pt x="2037343" y="4450758"/>
                </a:lnTo>
                <a:lnTo>
                  <a:pt x="2017406" y="4490489"/>
                </a:lnTo>
                <a:lnTo>
                  <a:pt x="1992691" y="4527081"/>
                </a:lnTo>
                <a:lnTo>
                  <a:pt x="1963607" y="4560125"/>
                </a:lnTo>
                <a:lnTo>
                  <a:pt x="1930564" y="4589209"/>
                </a:lnTo>
                <a:lnTo>
                  <a:pt x="1893972" y="4613925"/>
                </a:lnTo>
                <a:lnTo>
                  <a:pt x="1854240" y="4633863"/>
                </a:lnTo>
                <a:lnTo>
                  <a:pt x="1811780" y="4648611"/>
                </a:lnTo>
                <a:lnTo>
                  <a:pt x="1767000" y="4657761"/>
                </a:lnTo>
                <a:lnTo>
                  <a:pt x="1720310" y="4660902"/>
                </a:lnTo>
                <a:lnTo>
                  <a:pt x="0" y="4660902"/>
                </a:lnTo>
                <a:lnTo>
                  <a:pt x="0" y="344073"/>
                </a:lnTo>
                <a:lnTo>
                  <a:pt x="3140" y="297384"/>
                </a:lnTo>
                <a:lnTo>
                  <a:pt x="12290" y="252605"/>
                </a:lnTo>
                <a:lnTo>
                  <a:pt x="27039" y="210144"/>
                </a:lnTo>
                <a:lnTo>
                  <a:pt x="46976" y="170412"/>
                </a:lnTo>
                <a:lnTo>
                  <a:pt x="71692" y="133820"/>
                </a:lnTo>
                <a:lnTo>
                  <a:pt x="100776" y="100776"/>
                </a:lnTo>
                <a:lnTo>
                  <a:pt x="133820" y="71692"/>
                </a:lnTo>
                <a:lnTo>
                  <a:pt x="170412" y="46976"/>
                </a:lnTo>
                <a:lnTo>
                  <a:pt x="210144" y="27039"/>
                </a:lnTo>
                <a:lnTo>
                  <a:pt x="252605" y="12290"/>
                </a:lnTo>
                <a:lnTo>
                  <a:pt x="297384" y="3140"/>
                </a:lnTo>
                <a:lnTo>
                  <a:pt x="344073" y="0"/>
                </a:lnTo>
                <a:close/>
              </a:path>
            </a:pathLst>
          </a:custGeom>
          <a:ln w="19050">
            <a:solidFill>
              <a:srgbClr val="00B0F0"/>
            </a:solidFill>
          </a:ln>
        </p:spPr>
        <p:txBody>
          <a:bodyPr wrap="square" lIns="0" tIns="0" rIns="0" bIns="0" rtlCol="0"/>
          <a:lstStyle/>
          <a:p>
            <a:endParaRPr/>
          </a:p>
        </p:txBody>
      </p:sp>
      <p:sp>
        <p:nvSpPr>
          <p:cNvPr id="13" name="object 13"/>
          <p:cNvSpPr txBox="1"/>
          <p:nvPr/>
        </p:nvSpPr>
        <p:spPr>
          <a:xfrm>
            <a:off x="353060" y="2831083"/>
            <a:ext cx="1678305" cy="3369310"/>
          </a:xfrm>
          <a:prstGeom prst="rect">
            <a:avLst/>
          </a:prstGeom>
        </p:spPr>
        <p:txBody>
          <a:bodyPr vert="horz" wrap="square" lIns="0" tIns="9525" rIns="0" bIns="0" rtlCol="0">
            <a:spAutoFit/>
          </a:bodyPr>
          <a:lstStyle/>
          <a:p>
            <a:pPr marL="12700" marR="5080">
              <a:lnSpc>
                <a:spcPct val="101699"/>
              </a:lnSpc>
              <a:spcBef>
                <a:spcPts val="75"/>
              </a:spcBef>
            </a:pPr>
            <a:r>
              <a:rPr sz="1200" dirty="0">
                <a:latin typeface="Carlito"/>
                <a:cs typeface="Carlito"/>
              </a:rPr>
              <a:t>A key pair, </a:t>
            </a:r>
            <a:r>
              <a:rPr sz="1200" spc="-5" dirty="0">
                <a:latin typeface="Carlito"/>
                <a:cs typeface="Carlito"/>
              </a:rPr>
              <a:t>consisting of </a:t>
            </a:r>
            <a:r>
              <a:rPr sz="1200" dirty="0">
                <a:latin typeface="Carlito"/>
                <a:cs typeface="Carlito"/>
              </a:rPr>
              <a:t>a  private key and a public  key, is a set </a:t>
            </a:r>
            <a:r>
              <a:rPr sz="1200" spc="-5" dirty="0">
                <a:latin typeface="Carlito"/>
                <a:cs typeface="Carlito"/>
              </a:rPr>
              <a:t>of </a:t>
            </a:r>
            <a:r>
              <a:rPr sz="1200" dirty="0">
                <a:latin typeface="Carlito"/>
                <a:cs typeface="Carlito"/>
              </a:rPr>
              <a:t>security  credentials that </a:t>
            </a:r>
            <a:r>
              <a:rPr sz="1200" spc="-5" dirty="0">
                <a:latin typeface="Carlito"/>
                <a:cs typeface="Carlito"/>
              </a:rPr>
              <a:t>you </a:t>
            </a:r>
            <a:r>
              <a:rPr sz="1200" dirty="0">
                <a:latin typeface="Carlito"/>
                <a:cs typeface="Carlito"/>
              </a:rPr>
              <a:t>use</a:t>
            </a:r>
            <a:r>
              <a:rPr sz="1200" spc="-90" dirty="0">
                <a:latin typeface="Carlito"/>
                <a:cs typeface="Carlito"/>
              </a:rPr>
              <a:t> </a:t>
            </a:r>
            <a:r>
              <a:rPr sz="1200" dirty="0">
                <a:latin typeface="Carlito"/>
                <a:cs typeface="Carlito"/>
              </a:rPr>
              <a:t>to  </a:t>
            </a:r>
            <a:r>
              <a:rPr sz="1200" spc="-5" dirty="0">
                <a:latin typeface="Carlito"/>
                <a:cs typeface="Carlito"/>
              </a:rPr>
              <a:t>prove your </a:t>
            </a:r>
            <a:r>
              <a:rPr sz="1200" dirty="0">
                <a:latin typeface="Carlito"/>
                <a:cs typeface="Carlito"/>
              </a:rPr>
              <a:t>identity </a:t>
            </a:r>
            <a:r>
              <a:rPr sz="1200" spc="-5" dirty="0">
                <a:latin typeface="Carlito"/>
                <a:cs typeface="Carlito"/>
              </a:rPr>
              <a:t>when  connecting </a:t>
            </a:r>
            <a:r>
              <a:rPr sz="1200" dirty="0">
                <a:latin typeface="Carlito"/>
                <a:cs typeface="Carlito"/>
              </a:rPr>
              <a:t>to an instance.  Amazon EC2 stores the  public key, and </a:t>
            </a:r>
            <a:r>
              <a:rPr sz="1200" spc="-5" dirty="0">
                <a:latin typeface="Carlito"/>
                <a:cs typeface="Carlito"/>
              </a:rPr>
              <a:t>you </a:t>
            </a:r>
            <a:r>
              <a:rPr sz="1200" dirty="0">
                <a:latin typeface="Carlito"/>
                <a:cs typeface="Carlito"/>
              </a:rPr>
              <a:t>store  the private key. </a:t>
            </a:r>
            <a:r>
              <a:rPr sz="1200" spc="-5" dirty="0">
                <a:latin typeface="Carlito"/>
                <a:cs typeface="Carlito"/>
              </a:rPr>
              <a:t>You </a:t>
            </a:r>
            <a:r>
              <a:rPr sz="1200" dirty="0">
                <a:latin typeface="Carlito"/>
                <a:cs typeface="Carlito"/>
              </a:rPr>
              <a:t>use  the private key, </a:t>
            </a:r>
            <a:r>
              <a:rPr sz="1200" spc="-5" dirty="0">
                <a:latin typeface="Carlito"/>
                <a:cs typeface="Carlito"/>
              </a:rPr>
              <a:t>instead of  </a:t>
            </a:r>
            <a:r>
              <a:rPr sz="1200" dirty="0">
                <a:latin typeface="Carlito"/>
                <a:cs typeface="Carlito"/>
              </a:rPr>
              <a:t>a </a:t>
            </a:r>
            <a:r>
              <a:rPr sz="1200" spc="-5" dirty="0">
                <a:latin typeface="Carlito"/>
                <a:cs typeface="Carlito"/>
              </a:rPr>
              <a:t>password, </a:t>
            </a:r>
            <a:r>
              <a:rPr sz="1200" dirty="0">
                <a:latin typeface="Carlito"/>
                <a:cs typeface="Carlito"/>
              </a:rPr>
              <a:t>to securely  </a:t>
            </a:r>
            <a:r>
              <a:rPr sz="1200" spc="-5" dirty="0">
                <a:latin typeface="Carlito"/>
                <a:cs typeface="Carlito"/>
              </a:rPr>
              <a:t>access your</a:t>
            </a:r>
            <a:r>
              <a:rPr sz="1200" spc="-10" dirty="0">
                <a:latin typeface="Carlito"/>
                <a:cs typeface="Carlito"/>
              </a:rPr>
              <a:t> </a:t>
            </a:r>
            <a:r>
              <a:rPr sz="1200" dirty="0">
                <a:latin typeface="Carlito"/>
                <a:cs typeface="Carlito"/>
              </a:rPr>
              <a:t>instances.</a:t>
            </a:r>
            <a:endParaRPr sz="1200">
              <a:latin typeface="Carlito"/>
              <a:cs typeface="Carlito"/>
            </a:endParaRPr>
          </a:p>
          <a:p>
            <a:pPr marL="12700" marR="26670">
              <a:lnSpc>
                <a:spcPct val="101699"/>
              </a:lnSpc>
            </a:pPr>
            <a:r>
              <a:rPr sz="1200" dirty="0">
                <a:latin typeface="Carlito"/>
                <a:cs typeface="Carlito"/>
              </a:rPr>
              <a:t>Anyone </a:t>
            </a:r>
            <a:r>
              <a:rPr sz="1200" spc="-5" dirty="0">
                <a:latin typeface="Carlito"/>
                <a:cs typeface="Carlito"/>
              </a:rPr>
              <a:t>who </a:t>
            </a:r>
            <a:r>
              <a:rPr sz="1200" dirty="0">
                <a:latin typeface="Carlito"/>
                <a:cs typeface="Carlito"/>
              </a:rPr>
              <a:t>possesses  </a:t>
            </a:r>
            <a:r>
              <a:rPr sz="1200" spc="-5" dirty="0">
                <a:latin typeface="Carlito"/>
                <a:cs typeface="Carlito"/>
              </a:rPr>
              <a:t>your </a:t>
            </a:r>
            <a:r>
              <a:rPr sz="1200" dirty="0">
                <a:latin typeface="Carlito"/>
                <a:cs typeface="Carlito"/>
              </a:rPr>
              <a:t>private key can  </a:t>
            </a:r>
            <a:r>
              <a:rPr sz="1200" spc="-5" dirty="0">
                <a:latin typeface="Carlito"/>
                <a:cs typeface="Carlito"/>
              </a:rPr>
              <a:t>connect </a:t>
            </a:r>
            <a:r>
              <a:rPr sz="1200" dirty="0">
                <a:latin typeface="Carlito"/>
                <a:cs typeface="Carlito"/>
              </a:rPr>
              <a:t>to </a:t>
            </a:r>
            <a:r>
              <a:rPr sz="1200" spc="-5" dirty="0">
                <a:latin typeface="Carlito"/>
                <a:cs typeface="Carlito"/>
              </a:rPr>
              <a:t>your</a:t>
            </a:r>
            <a:r>
              <a:rPr sz="1200" spc="-50" dirty="0">
                <a:latin typeface="Carlito"/>
                <a:cs typeface="Carlito"/>
              </a:rPr>
              <a:t> </a:t>
            </a:r>
            <a:r>
              <a:rPr sz="1200" dirty="0">
                <a:latin typeface="Carlito"/>
                <a:cs typeface="Carlito"/>
              </a:rPr>
              <a:t>instances,  so </a:t>
            </a:r>
            <a:r>
              <a:rPr sz="1200" spc="-5" dirty="0">
                <a:latin typeface="Carlito"/>
                <a:cs typeface="Carlito"/>
              </a:rPr>
              <a:t>it's important </a:t>
            </a:r>
            <a:r>
              <a:rPr sz="1200" dirty="0">
                <a:latin typeface="Carlito"/>
                <a:cs typeface="Carlito"/>
              </a:rPr>
              <a:t>that </a:t>
            </a:r>
            <a:r>
              <a:rPr sz="1200" spc="-5" dirty="0">
                <a:latin typeface="Carlito"/>
                <a:cs typeface="Carlito"/>
              </a:rPr>
              <a:t>you  </a:t>
            </a:r>
            <a:r>
              <a:rPr sz="1200" dirty="0">
                <a:latin typeface="Carlito"/>
                <a:cs typeface="Carlito"/>
              </a:rPr>
              <a:t>store </a:t>
            </a:r>
            <a:r>
              <a:rPr sz="1200" spc="-5" dirty="0">
                <a:latin typeface="Carlito"/>
                <a:cs typeface="Carlito"/>
              </a:rPr>
              <a:t>your </a:t>
            </a:r>
            <a:r>
              <a:rPr sz="1200" dirty="0">
                <a:latin typeface="Carlito"/>
                <a:cs typeface="Carlito"/>
              </a:rPr>
              <a:t>private keys in  a secure</a:t>
            </a:r>
            <a:r>
              <a:rPr sz="1200" spc="-10" dirty="0">
                <a:latin typeface="Carlito"/>
                <a:cs typeface="Carlito"/>
              </a:rPr>
              <a:t> </a:t>
            </a:r>
            <a:r>
              <a:rPr sz="1200" spc="-5" dirty="0">
                <a:latin typeface="Carlito"/>
                <a:cs typeface="Carlito"/>
              </a:rPr>
              <a:t>place.</a:t>
            </a:r>
            <a:endParaRPr sz="1200">
              <a:latin typeface="Carlito"/>
              <a:cs typeface="Carlito"/>
            </a:endParaRPr>
          </a:p>
        </p:txBody>
      </p:sp>
      <p:grpSp>
        <p:nvGrpSpPr>
          <p:cNvPr id="14" name="object 14"/>
          <p:cNvGrpSpPr/>
          <p:nvPr/>
        </p:nvGrpSpPr>
        <p:grpSpPr>
          <a:xfrm>
            <a:off x="367028" y="1872614"/>
            <a:ext cx="1506855" cy="976630"/>
            <a:chOff x="367028" y="1872614"/>
            <a:chExt cx="1506855" cy="976630"/>
          </a:xfrm>
        </p:grpSpPr>
        <p:sp>
          <p:nvSpPr>
            <p:cNvPr id="15" name="object 15"/>
            <p:cNvSpPr/>
            <p:nvPr/>
          </p:nvSpPr>
          <p:spPr>
            <a:xfrm>
              <a:off x="494054" y="1872614"/>
              <a:ext cx="609600" cy="609600"/>
            </a:xfrm>
            <a:prstGeom prst="rect">
              <a:avLst/>
            </a:prstGeom>
            <a:blipFill>
              <a:blip r:embed="rId3" cstate="print"/>
              <a:stretch>
                <a:fillRect/>
              </a:stretch>
            </a:blipFill>
          </p:spPr>
          <p:txBody>
            <a:bodyPr wrap="square" lIns="0" tIns="0" rIns="0" bIns="0" rtlCol="0"/>
            <a:lstStyle/>
            <a:p>
              <a:endParaRPr/>
            </a:p>
          </p:txBody>
        </p:sp>
        <p:sp>
          <p:nvSpPr>
            <p:cNvPr id="16" name="object 16"/>
            <p:cNvSpPr/>
            <p:nvPr/>
          </p:nvSpPr>
          <p:spPr>
            <a:xfrm>
              <a:off x="367028" y="2482214"/>
              <a:ext cx="1506753" cy="367029"/>
            </a:xfrm>
            <a:prstGeom prst="rect">
              <a:avLst/>
            </a:prstGeom>
            <a:blipFill>
              <a:blip r:embed="rId4" cstate="print"/>
              <a:stretch>
                <a:fillRect/>
              </a:stretch>
            </a:blipFill>
          </p:spPr>
          <p:txBody>
            <a:bodyPr wrap="square" lIns="0" tIns="0" rIns="0" bIns="0" rtlCol="0"/>
            <a:lstStyle/>
            <a:p>
              <a:endParaRPr/>
            </a:p>
          </p:txBody>
        </p:sp>
      </p:grpSp>
      <p:sp>
        <p:nvSpPr>
          <p:cNvPr id="17" name="object 17"/>
          <p:cNvSpPr txBox="1"/>
          <p:nvPr/>
        </p:nvSpPr>
        <p:spPr>
          <a:xfrm>
            <a:off x="2946907" y="7192771"/>
            <a:ext cx="1457960" cy="238125"/>
          </a:xfrm>
          <a:prstGeom prst="rect">
            <a:avLst/>
          </a:prstGeom>
        </p:spPr>
        <p:txBody>
          <a:bodyPr vert="horz" wrap="square" lIns="0" tIns="11430" rIns="0" bIns="0" rtlCol="0">
            <a:spAutoFit/>
          </a:bodyPr>
          <a:lstStyle/>
          <a:p>
            <a:pPr marL="12700">
              <a:lnSpc>
                <a:spcPct val="100000"/>
              </a:lnSpc>
              <a:spcBef>
                <a:spcPts val="90"/>
              </a:spcBef>
            </a:pPr>
            <a:r>
              <a:rPr sz="1400" b="1" spc="-5" dirty="0">
                <a:latin typeface="Arial"/>
                <a:cs typeface="Arial"/>
              </a:rPr>
              <a:t>Let’s get</a:t>
            </a:r>
            <a:r>
              <a:rPr sz="1400" b="1" spc="-55" dirty="0">
                <a:latin typeface="Arial"/>
                <a:cs typeface="Arial"/>
              </a:rPr>
              <a:t> </a:t>
            </a:r>
            <a:r>
              <a:rPr sz="1400" b="1" spc="-5" dirty="0">
                <a:latin typeface="Arial"/>
                <a:cs typeface="Arial"/>
              </a:rPr>
              <a:t>started!</a:t>
            </a:r>
            <a:endParaRPr sz="1400">
              <a:latin typeface="Arial"/>
              <a:cs typeface="Arial"/>
            </a:endParaRPr>
          </a:p>
        </p:txBody>
      </p:sp>
      <p:sp>
        <p:nvSpPr>
          <p:cNvPr id="18" name="object 18"/>
          <p:cNvSpPr/>
          <p:nvPr/>
        </p:nvSpPr>
        <p:spPr>
          <a:xfrm>
            <a:off x="2350770" y="7128750"/>
            <a:ext cx="452755" cy="452755"/>
          </a:xfrm>
          <a:prstGeom prst="rect">
            <a:avLst/>
          </a:prstGeom>
          <a:blipFill>
            <a:blip r:embed="rId5" cstate="print"/>
            <a:stretch>
              <a:fillRect/>
            </a:stretch>
          </a:blipFill>
        </p:spPr>
        <p:txBody>
          <a:bodyPr wrap="square" lIns="0" tIns="0" rIns="0" bIns="0" rtlCol="0"/>
          <a:lstStyle/>
          <a:p>
            <a:endParaRPr/>
          </a:p>
        </p:txBody>
      </p:sp>
      <p:sp>
        <p:nvSpPr>
          <p:cNvPr id="20" name="object 17">
            <a:extLst>
              <a:ext uri="{FF2B5EF4-FFF2-40B4-BE49-F238E27FC236}">
                <a16:creationId xmlns:a16="http://schemas.microsoft.com/office/drawing/2014/main" id="{B40729C9-C5A1-524E-87FA-C69CE8E9CBCD}"/>
              </a:ext>
            </a:extLst>
          </p:cNvPr>
          <p:cNvSpPr txBox="1">
            <a:spLocks noGrp="1"/>
          </p:cNvSpPr>
          <p:nvPr>
            <p:ph type="sldNum" sz="quarter" idx="7"/>
          </p:nvPr>
        </p:nvSpPr>
        <p:spPr>
          <a:xfrm>
            <a:off x="855149" y="9378939"/>
            <a:ext cx="5718173" cy="536044"/>
          </a:xfrm>
          <a:prstGeom prst="rect">
            <a:avLst/>
          </a:prstGeom>
        </p:spPr>
        <p:txBody>
          <a:bodyPr vert="horz" wrap="square" lIns="0" tIns="5080" rIns="0" bIns="0" rtlCol="0">
            <a:spAutoFit/>
          </a:bodyPr>
          <a:lstStyle/>
          <a:p>
            <a:pPr algn="ctr">
              <a:lnSpc>
                <a:spcPct val="100000"/>
              </a:lnSpc>
              <a:spcBef>
                <a:spcPts val="40"/>
              </a:spcBef>
            </a:pPr>
            <a:r>
              <a:rPr spc="-5" dirty="0"/>
              <a:t>Academic </a:t>
            </a:r>
            <a:r>
              <a:rPr dirty="0"/>
              <a:t>Gateway to </a:t>
            </a:r>
            <a:r>
              <a:rPr spc="-5" dirty="0"/>
              <a:t>the </a:t>
            </a:r>
            <a:r>
              <a:rPr dirty="0"/>
              <a:t>Hearts </a:t>
            </a:r>
            <a:r>
              <a:rPr spc="-5" dirty="0"/>
              <a:t>and Minds of the </a:t>
            </a:r>
            <a:r>
              <a:rPr dirty="0"/>
              <a:t>Next </a:t>
            </a:r>
            <a:r>
              <a:rPr spc="-5" dirty="0"/>
              <a:t>Generation of </a:t>
            </a:r>
            <a:r>
              <a:rPr dirty="0"/>
              <a:t>IT</a:t>
            </a:r>
            <a:r>
              <a:rPr spc="90" dirty="0"/>
              <a:t> </a:t>
            </a:r>
            <a:r>
              <a:rPr spc="-5" dirty="0"/>
              <a:t>Professionals</a:t>
            </a:r>
          </a:p>
          <a:p>
            <a:pPr marL="277495">
              <a:lnSpc>
                <a:spcPts val="1250"/>
              </a:lnSpc>
              <a:spcBef>
                <a:spcPts val="30"/>
              </a:spcBef>
            </a:pPr>
            <a:r>
              <a:rPr sz="1050" b="0" i="0" spc="65" dirty="0">
                <a:solidFill>
                  <a:srgbClr val="333333"/>
                </a:solidFill>
                <a:latin typeface="Trebuchet MS"/>
                <a:cs typeface="Trebuchet MS"/>
              </a:rPr>
              <a:t>©</a:t>
            </a:r>
            <a:r>
              <a:rPr sz="1050" b="0" i="0" spc="-50" dirty="0">
                <a:solidFill>
                  <a:srgbClr val="333333"/>
                </a:solidFill>
                <a:latin typeface="Trebuchet MS"/>
                <a:cs typeface="Trebuchet MS"/>
              </a:rPr>
              <a:t> </a:t>
            </a:r>
            <a:r>
              <a:rPr sz="1050" b="0" i="0" spc="25" dirty="0">
                <a:solidFill>
                  <a:srgbClr val="333333"/>
                </a:solidFill>
                <a:latin typeface="Trebuchet MS"/>
                <a:cs typeface="Trebuchet MS"/>
              </a:rPr>
              <a:t>2020,</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Amazon</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Web</a:t>
            </a:r>
            <a:r>
              <a:rPr sz="1050" b="0" i="0" spc="-40" dirty="0">
                <a:solidFill>
                  <a:srgbClr val="333333"/>
                </a:solidFill>
                <a:latin typeface="Trebuchet MS"/>
                <a:cs typeface="Trebuchet MS"/>
              </a:rPr>
              <a:t> </a:t>
            </a:r>
            <a:r>
              <a:rPr sz="1050" b="0" i="0" spc="-15" dirty="0">
                <a:solidFill>
                  <a:srgbClr val="333333"/>
                </a:solidFill>
                <a:latin typeface="Trebuchet MS"/>
                <a:cs typeface="Trebuchet MS"/>
              </a:rPr>
              <a:t>Services,</a:t>
            </a:r>
            <a:r>
              <a:rPr sz="1050" b="0" i="0" spc="-45" dirty="0">
                <a:solidFill>
                  <a:srgbClr val="333333"/>
                </a:solidFill>
                <a:latin typeface="Trebuchet MS"/>
                <a:cs typeface="Trebuchet MS"/>
              </a:rPr>
              <a:t> </a:t>
            </a:r>
            <a:r>
              <a:rPr sz="1050" b="0" i="0" spc="-35" dirty="0">
                <a:solidFill>
                  <a:srgbClr val="333333"/>
                </a:solidFill>
                <a:latin typeface="Trebuchet MS"/>
                <a:cs typeface="Trebuchet MS"/>
              </a:rPr>
              <a:t>Inc.</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or</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its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affiliates.</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All</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rights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reserved.</a:t>
            </a:r>
            <a:endParaRPr sz="1050" dirty="0">
              <a:latin typeface="Trebuchet MS"/>
              <a:cs typeface="Trebuchet MS"/>
            </a:endParaRPr>
          </a:p>
          <a:p>
            <a:pPr algn="ctr">
              <a:lnSpc>
                <a:spcPts val="1430"/>
              </a:lnSpc>
            </a:pPr>
            <a:fld id="{81D60167-4931-47E6-BA6A-407CBD079E47}" type="slidenum">
              <a:rPr b="0" i="0" dirty="0">
                <a:latin typeface="Carlito"/>
                <a:cs typeface="Carlito"/>
              </a:rPr>
              <a:t>3</a:t>
            </a:fld>
            <a:endParaRPr b="0" i="0" dirty="0">
              <a:latin typeface="Carlito"/>
              <a:cs typeface="Carlito"/>
            </a:endParaRPr>
          </a:p>
        </p:txBody>
      </p:sp>
      <p:sp>
        <p:nvSpPr>
          <p:cNvPr id="21" name="object 2">
            <a:extLst>
              <a:ext uri="{FF2B5EF4-FFF2-40B4-BE49-F238E27FC236}">
                <a16:creationId xmlns:a16="http://schemas.microsoft.com/office/drawing/2014/main" id="{004C3D07-A979-9241-8658-8C072F5BE812}"/>
              </a:ext>
            </a:extLst>
          </p:cNvPr>
          <p:cNvSpPr txBox="1"/>
          <p:nvPr/>
        </p:nvSpPr>
        <p:spPr>
          <a:xfrm>
            <a:off x="534923" y="527468"/>
            <a:ext cx="4225290" cy="270510"/>
          </a:xfrm>
          <a:prstGeom prst="rect">
            <a:avLst/>
          </a:prstGeom>
        </p:spPr>
        <p:txBody>
          <a:bodyPr vert="horz" wrap="square" lIns="0" tIns="13335" rIns="0" bIns="0" rtlCol="0">
            <a:spAutoFit/>
          </a:bodyPr>
          <a:lstStyle/>
          <a:p>
            <a:pPr marL="12700">
              <a:lnSpc>
                <a:spcPct val="100000"/>
              </a:lnSpc>
              <a:spcBef>
                <a:spcPts val="105"/>
              </a:spcBef>
            </a:pPr>
            <a:r>
              <a:rPr sz="1600" spc="-70" dirty="0">
                <a:solidFill>
                  <a:srgbClr val="262626"/>
                </a:solidFill>
                <a:latin typeface="Trebuchet MS"/>
                <a:cs typeface="Trebuchet MS"/>
              </a:rPr>
              <a:t>Secure</a:t>
            </a:r>
            <a:r>
              <a:rPr sz="1600" spc="-130" dirty="0">
                <a:solidFill>
                  <a:srgbClr val="262626"/>
                </a:solidFill>
                <a:latin typeface="Trebuchet MS"/>
                <a:cs typeface="Trebuchet MS"/>
              </a:rPr>
              <a:t> </a:t>
            </a:r>
            <a:r>
              <a:rPr sz="1600" spc="-75" dirty="0">
                <a:solidFill>
                  <a:srgbClr val="262626"/>
                </a:solidFill>
                <a:latin typeface="Trebuchet MS"/>
                <a:cs typeface="Trebuchet MS"/>
              </a:rPr>
              <a:t>Shell</a:t>
            </a:r>
            <a:r>
              <a:rPr sz="1600" spc="-130" dirty="0">
                <a:solidFill>
                  <a:srgbClr val="262626"/>
                </a:solidFill>
                <a:latin typeface="Trebuchet MS"/>
                <a:cs typeface="Trebuchet MS"/>
              </a:rPr>
              <a:t> </a:t>
            </a:r>
            <a:r>
              <a:rPr sz="1600" spc="-70" dirty="0">
                <a:solidFill>
                  <a:srgbClr val="262626"/>
                </a:solidFill>
                <a:latin typeface="Trebuchet MS"/>
                <a:cs typeface="Trebuchet MS"/>
              </a:rPr>
              <a:t>(SSH)</a:t>
            </a:r>
            <a:r>
              <a:rPr sz="1600" spc="-125" dirty="0">
                <a:solidFill>
                  <a:srgbClr val="262626"/>
                </a:solidFill>
                <a:latin typeface="Trebuchet MS"/>
                <a:cs typeface="Trebuchet MS"/>
              </a:rPr>
              <a:t> </a:t>
            </a:r>
            <a:r>
              <a:rPr sz="1600" spc="-60" dirty="0">
                <a:solidFill>
                  <a:srgbClr val="262626"/>
                </a:solidFill>
                <a:latin typeface="Trebuchet MS"/>
                <a:cs typeface="Trebuchet MS"/>
              </a:rPr>
              <a:t>into</a:t>
            </a:r>
            <a:r>
              <a:rPr sz="1600" spc="-135" dirty="0">
                <a:solidFill>
                  <a:srgbClr val="262626"/>
                </a:solidFill>
                <a:latin typeface="Trebuchet MS"/>
                <a:cs typeface="Trebuchet MS"/>
              </a:rPr>
              <a:t> </a:t>
            </a:r>
            <a:r>
              <a:rPr sz="1600" spc="-55" dirty="0">
                <a:solidFill>
                  <a:srgbClr val="262626"/>
                </a:solidFill>
                <a:latin typeface="Trebuchet MS"/>
                <a:cs typeface="Trebuchet MS"/>
              </a:rPr>
              <a:t>Amazon</a:t>
            </a:r>
            <a:r>
              <a:rPr sz="1600" spc="-130" dirty="0">
                <a:solidFill>
                  <a:srgbClr val="262626"/>
                </a:solidFill>
                <a:latin typeface="Trebuchet MS"/>
                <a:cs typeface="Trebuchet MS"/>
              </a:rPr>
              <a:t> </a:t>
            </a:r>
            <a:r>
              <a:rPr sz="1600" spc="-70" dirty="0">
                <a:solidFill>
                  <a:srgbClr val="262626"/>
                </a:solidFill>
                <a:latin typeface="Trebuchet MS"/>
                <a:cs typeface="Trebuchet MS"/>
              </a:rPr>
              <a:t>EC2</a:t>
            </a:r>
            <a:r>
              <a:rPr sz="1600" spc="-130" dirty="0">
                <a:solidFill>
                  <a:srgbClr val="262626"/>
                </a:solidFill>
                <a:latin typeface="Trebuchet MS"/>
                <a:cs typeface="Trebuchet MS"/>
              </a:rPr>
              <a:t> </a:t>
            </a:r>
            <a:r>
              <a:rPr sz="1600" spc="-65" dirty="0">
                <a:solidFill>
                  <a:srgbClr val="262626"/>
                </a:solidFill>
                <a:latin typeface="Trebuchet MS"/>
                <a:cs typeface="Trebuchet MS"/>
              </a:rPr>
              <a:t>Instance</a:t>
            </a:r>
            <a:r>
              <a:rPr sz="1600" spc="-120" dirty="0">
                <a:solidFill>
                  <a:srgbClr val="262626"/>
                </a:solidFill>
                <a:latin typeface="Trebuchet MS"/>
                <a:cs typeface="Trebuchet MS"/>
              </a:rPr>
              <a:t> </a:t>
            </a:r>
            <a:r>
              <a:rPr sz="1600" spc="-35" dirty="0">
                <a:solidFill>
                  <a:srgbClr val="262626"/>
                </a:solidFill>
                <a:latin typeface="Trebuchet MS"/>
                <a:cs typeface="Trebuchet MS"/>
              </a:rPr>
              <a:t>(Mac)</a:t>
            </a:r>
            <a:endParaRPr sz="1600" dirty="0">
              <a:latin typeface="Trebuchet MS"/>
              <a:cs typeface="Trebuchet MS"/>
            </a:endParaRPr>
          </a:p>
        </p:txBody>
      </p:sp>
    </p:spTree>
    <p:extLst>
      <p:ext uri="{BB962C8B-B14F-4D97-AF65-F5344CB8AC3E}">
        <p14:creationId xmlns:p14="http://schemas.microsoft.com/office/powerpoint/2010/main" val="3132566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520065" y="1373725"/>
            <a:ext cx="6732270" cy="2500630"/>
          </a:xfrm>
          <a:prstGeom prst="rect">
            <a:avLst/>
          </a:prstGeom>
        </p:spPr>
        <p:txBody>
          <a:bodyPr vert="horz" wrap="square" lIns="0" tIns="13335" rIns="0" bIns="0" rtlCol="0">
            <a:spAutoFit/>
          </a:bodyPr>
          <a:lstStyle/>
          <a:p>
            <a:pPr marL="12700">
              <a:lnSpc>
                <a:spcPct val="100000"/>
              </a:lnSpc>
              <a:spcBef>
                <a:spcPts val="105"/>
              </a:spcBef>
            </a:pPr>
            <a:r>
              <a:rPr sz="1600" b="1" spc="-114" dirty="0">
                <a:latin typeface="Trebuchet MS"/>
                <a:cs typeface="Trebuchet MS"/>
              </a:rPr>
              <a:t>Launch </a:t>
            </a:r>
            <a:r>
              <a:rPr sz="1600" b="1" spc="-75" dirty="0">
                <a:latin typeface="Trebuchet MS"/>
                <a:cs typeface="Trebuchet MS"/>
              </a:rPr>
              <a:t>an </a:t>
            </a:r>
            <a:r>
              <a:rPr sz="1600" b="1" spc="-90" dirty="0">
                <a:latin typeface="Trebuchet MS"/>
                <a:cs typeface="Trebuchet MS"/>
              </a:rPr>
              <a:t>Amazon </a:t>
            </a:r>
            <a:r>
              <a:rPr sz="1600" b="1" spc="-130" dirty="0">
                <a:latin typeface="Trebuchet MS"/>
                <a:cs typeface="Trebuchet MS"/>
              </a:rPr>
              <a:t>EC2</a:t>
            </a:r>
            <a:r>
              <a:rPr sz="1600" b="1" spc="-235" dirty="0">
                <a:latin typeface="Trebuchet MS"/>
                <a:cs typeface="Trebuchet MS"/>
              </a:rPr>
              <a:t> </a:t>
            </a:r>
            <a:r>
              <a:rPr sz="1600" b="1" spc="-90" dirty="0">
                <a:latin typeface="Trebuchet MS"/>
                <a:cs typeface="Trebuchet MS"/>
              </a:rPr>
              <a:t>instance</a:t>
            </a:r>
            <a:endParaRPr sz="1600" dirty="0">
              <a:latin typeface="Trebuchet MS"/>
              <a:cs typeface="Trebuchet MS"/>
            </a:endParaRPr>
          </a:p>
          <a:p>
            <a:pPr marL="12700">
              <a:lnSpc>
                <a:spcPct val="100000"/>
              </a:lnSpc>
              <a:spcBef>
                <a:spcPts val="65"/>
              </a:spcBef>
            </a:pPr>
            <a:r>
              <a:rPr sz="1200" spc="-5" dirty="0">
                <a:solidFill>
                  <a:srgbClr val="2D3B45"/>
                </a:solidFill>
                <a:latin typeface="Carlito"/>
                <a:cs typeface="Carlito"/>
              </a:rPr>
              <a:t>Follow </a:t>
            </a:r>
            <a:r>
              <a:rPr sz="1200" dirty="0">
                <a:solidFill>
                  <a:srgbClr val="2D3B45"/>
                </a:solidFill>
                <a:latin typeface="Carlito"/>
                <a:cs typeface="Carlito"/>
              </a:rPr>
              <a:t>these </a:t>
            </a:r>
            <a:r>
              <a:rPr sz="1200" spc="-5" dirty="0">
                <a:solidFill>
                  <a:srgbClr val="2D3B45"/>
                </a:solidFill>
                <a:latin typeface="Carlito"/>
                <a:cs typeface="Carlito"/>
              </a:rPr>
              <a:t>steps </a:t>
            </a:r>
            <a:r>
              <a:rPr sz="1200" dirty="0">
                <a:solidFill>
                  <a:srgbClr val="2D3B45"/>
                </a:solidFill>
                <a:latin typeface="Carlito"/>
                <a:cs typeface="Carlito"/>
              </a:rPr>
              <a:t>to launch an Amazon EC2</a:t>
            </a:r>
            <a:r>
              <a:rPr sz="1200" spc="-5" dirty="0">
                <a:solidFill>
                  <a:srgbClr val="2D3B45"/>
                </a:solidFill>
                <a:latin typeface="Carlito"/>
                <a:cs typeface="Carlito"/>
              </a:rPr>
              <a:t> </a:t>
            </a:r>
            <a:r>
              <a:rPr sz="1200" dirty="0">
                <a:solidFill>
                  <a:srgbClr val="2D3B45"/>
                </a:solidFill>
                <a:latin typeface="Carlito"/>
                <a:cs typeface="Carlito"/>
              </a:rPr>
              <a:t>instance:</a:t>
            </a:r>
            <a:endParaRPr sz="1200" dirty="0">
              <a:latin typeface="Carlito"/>
              <a:cs typeface="Carlito"/>
            </a:endParaRPr>
          </a:p>
          <a:p>
            <a:pPr>
              <a:lnSpc>
                <a:spcPct val="100000"/>
              </a:lnSpc>
              <a:spcBef>
                <a:spcPts val="10"/>
              </a:spcBef>
            </a:pPr>
            <a:endParaRPr sz="1150" dirty="0">
              <a:latin typeface="Carlito"/>
              <a:cs typeface="Carlito"/>
            </a:endParaRPr>
          </a:p>
          <a:p>
            <a:pPr marL="469900" indent="-228600">
              <a:lnSpc>
                <a:spcPct val="100000"/>
              </a:lnSpc>
              <a:spcBef>
                <a:spcPts val="5"/>
              </a:spcBef>
              <a:buAutoNum type="arabicPeriod"/>
              <a:tabLst>
                <a:tab pos="469900" algn="l"/>
              </a:tabLst>
            </a:pPr>
            <a:r>
              <a:rPr sz="1200" dirty="0">
                <a:latin typeface="Carlito"/>
                <a:cs typeface="Carlito"/>
              </a:rPr>
              <a:t>In the </a:t>
            </a:r>
            <a:r>
              <a:rPr sz="1200" b="1" dirty="0">
                <a:latin typeface="Carlito"/>
                <a:cs typeface="Carlito"/>
              </a:rPr>
              <a:t>AWS </a:t>
            </a:r>
            <a:r>
              <a:rPr sz="1200" b="1" spc="-5" dirty="0">
                <a:latin typeface="Carlito"/>
                <a:cs typeface="Carlito"/>
              </a:rPr>
              <a:t>Management </a:t>
            </a:r>
            <a:r>
              <a:rPr sz="1200" b="1" dirty="0">
                <a:latin typeface="Carlito"/>
                <a:cs typeface="Carlito"/>
              </a:rPr>
              <a:t>Console </a:t>
            </a:r>
            <a:r>
              <a:rPr sz="1200" dirty="0">
                <a:latin typeface="Carlito"/>
                <a:cs typeface="Carlito"/>
              </a:rPr>
              <a:t>find and select the Amazon EC2</a:t>
            </a:r>
            <a:r>
              <a:rPr sz="1200" spc="-20" dirty="0">
                <a:latin typeface="Carlito"/>
                <a:cs typeface="Carlito"/>
              </a:rPr>
              <a:t> </a:t>
            </a:r>
            <a:r>
              <a:rPr sz="1200" spc="-5" dirty="0">
                <a:latin typeface="Carlito"/>
                <a:cs typeface="Carlito"/>
              </a:rPr>
              <a:t>Dashboard.</a:t>
            </a:r>
            <a:endParaRPr sz="1200" dirty="0">
              <a:latin typeface="Carlito"/>
              <a:cs typeface="Carlito"/>
            </a:endParaRPr>
          </a:p>
          <a:p>
            <a:pPr marL="469900" indent="-228600">
              <a:lnSpc>
                <a:spcPct val="100000"/>
              </a:lnSpc>
              <a:spcBef>
                <a:spcPts val="45"/>
              </a:spcBef>
              <a:buAutoNum type="arabicPeriod"/>
              <a:tabLst>
                <a:tab pos="469900" algn="l"/>
              </a:tabLst>
            </a:pPr>
            <a:r>
              <a:rPr sz="1200" spc="-5" dirty="0">
                <a:latin typeface="Carlito"/>
                <a:cs typeface="Carlito"/>
              </a:rPr>
              <a:t>From </a:t>
            </a:r>
            <a:r>
              <a:rPr sz="1200" dirty="0">
                <a:latin typeface="Carlito"/>
                <a:cs typeface="Carlito"/>
              </a:rPr>
              <a:t>the </a:t>
            </a:r>
            <a:r>
              <a:rPr sz="1200" b="1" dirty="0">
                <a:latin typeface="Carlito"/>
                <a:cs typeface="Carlito"/>
              </a:rPr>
              <a:t>Amazon EC2 </a:t>
            </a:r>
            <a:r>
              <a:rPr sz="1200" b="1" spc="-5" dirty="0">
                <a:latin typeface="Carlito"/>
                <a:cs typeface="Carlito"/>
              </a:rPr>
              <a:t>Dashboard</a:t>
            </a:r>
            <a:r>
              <a:rPr sz="1200" spc="-5" dirty="0">
                <a:latin typeface="Carlito"/>
                <a:cs typeface="Carlito"/>
              </a:rPr>
              <a:t>, click </a:t>
            </a:r>
            <a:r>
              <a:rPr sz="1200" b="1" dirty="0">
                <a:latin typeface="Carlito"/>
                <a:cs typeface="Carlito"/>
              </a:rPr>
              <a:t>Launch</a:t>
            </a:r>
            <a:r>
              <a:rPr sz="1200" b="1" spc="-5" dirty="0">
                <a:latin typeface="Carlito"/>
                <a:cs typeface="Carlito"/>
              </a:rPr>
              <a:t> Instances.</a:t>
            </a:r>
            <a:endParaRPr sz="1200" dirty="0">
              <a:latin typeface="Carlito"/>
              <a:cs typeface="Carlito"/>
            </a:endParaRPr>
          </a:p>
          <a:p>
            <a:pPr marL="469265" marR="5080" indent="-228600">
              <a:lnSpc>
                <a:spcPct val="101699"/>
              </a:lnSpc>
              <a:buAutoNum type="arabicPeriod"/>
              <a:tabLst>
                <a:tab pos="469900" algn="l"/>
              </a:tabLst>
            </a:pPr>
            <a:r>
              <a:rPr sz="1200" spc="-5" dirty="0">
                <a:latin typeface="Carlito"/>
                <a:cs typeface="Carlito"/>
              </a:rPr>
              <a:t>Notice </a:t>
            </a:r>
            <a:r>
              <a:rPr sz="1200" dirty="0">
                <a:latin typeface="Carlito"/>
                <a:cs typeface="Carlito"/>
              </a:rPr>
              <a:t>the </a:t>
            </a:r>
            <a:r>
              <a:rPr sz="1200" spc="-5" dirty="0">
                <a:latin typeface="Carlito"/>
                <a:cs typeface="Carlito"/>
              </a:rPr>
              <a:t>variety of </a:t>
            </a:r>
            <a:r>
              <a:rPr sz="1200" dirty="0">
                <a:latin typeface="Carlito"/>
                <a:cs typeface="Carlito"/>
              </a:rPr>
              <a:t>AMIs </a:t>
            </a:r>
            <a:r>
              <a:rPr sz="1200" spc="-5" dirty="0">
                <a:latin typeface="Carlito"/>
                <a:cs typeface="Carlito"/>
              </a:rPr>
              <a:t>located on </a:t>
            </a:r>
            <a:r>
              <a:rPr sz="1200" dirty="0">
                <a:latin typeface="Carlito"/>
                <a:cs typeface="Carlito"/>
              </a:rPr>
              <a:t>the AMI </a:t>
            </a:r>
            <a:r>
              <a:rPr sz="1200" spc="-5" dirty="0">
                <a:latin typeface="Carlito"/>
                <a:cs typeface="Carlito"/>
              </a:rPr>
              <a:t>page. </a:t>
            </a:r>
            <a:r>
              <a:rPr sz="1200" dirty="0">
                <a:latin typeface="Carlito"/>
                <a:cs typeface="Carlito"/>
              </a:rPr>
              <a:t>These </a:t>
            </a:r>
            <a:r>
              <a:rPr sz="1200" spc="-5" dirty="0">
                <a:latin typeface="Carlito"/>
                <a:cs typeface="Carlito"/>
              </a:rPr>
              <a:t>are </a:t>
            </a:r>
            <a:r>
              <a:rPr sz="1200" dirty="0">
                <a:latin typeface="Carlito"/>
                <a:cs typeface="Carlito"/>
              </a:rPr>
              <a:t>different </a:t>
            </a:r>
            <a:r>
              <a:rPr sz="1200" spc="-5" dirty="0">
                <a:latin typeface="Carlito"/>
                <a:cs typeface="Carlito"/>
              </a:rPr>
              <a:t>templates for </a:t>
            </a:r>
            <a:r>
              <a:rPr sz="1200" dirty="0">
                <a:latin typeface="Carlito"/>
                <a:cs typeface="Carlito"/>
              </a:rPr>
              <a:t>different </a:t>
            </a:r>
            <a:r>
              <a:rPr sz="1200" spc="-5" dirty="0">
                <a:latin typeface="Carlito"/>
                <a:cs typeface="Carlito"/>
              </a:rPr>
              <a:t>types  of machines. </a:t>
            </a:r>
            <a:r>
              <a:rPr sz="1200" dirty="0">
                <a:latin typeface="Carlito"/>
                <a:cs typeface="Carlito"/>
              </a:rPr>
              <a:t>Select the </a:t>
            </a:r>
            <a:r>
              <a:rPr sz="1200" b="1" dirty="0">
                <a:latin typeface="Carlito"/>
                <a:cs typeface="Carlito"/>
              </a:rPr>
              <a:t>Amazon Linux 2 AMI</a:t>
            </a:r>
            <a:r>
              <a:rPr sz="1200" b="1" spc="-5" dirty="0">
                <a:latin typeface="Carlito"/>
                <a:cs typeface="Carlito"/>
              </a:rPr>
              <a:t> </a:t>
            </a:r>
            <a:r>
              <a:rPr sz="1200" spc="-5" dirty="0">
                <a:latin typeface="Carlito"/>
                <a:cs typeface="Carlito"/>
              </a:rPr>
              <a:t>(HVM).</a:t>
            </a:r>
            <a:endParaRPr sz="1200" dirty="0">
              <a:latin typeface="Carlito"/>
              <a:cs typeface="Carlito"/>
            </a:endParaRPr>
          </a:p>
          <a:p>
            <a:pPr marL="469900" indent="-228600">
              <a:lnSpc>
                <a:spcPct val="100000"/>
              </a:lnSpc>
              <a:spcBef>
                <a:spcPts val="25"/>
              </a:spcBef>
              <a:buAutoNum type="arabicPeriod"/>
              <a:tabLst>
                <a:tab pos="469900" algn="l"/>
              </a:tabLst>
            </a:pPr>
            <a:r>
              <a:rPr sz="1200" spc="-5" dirty="0">
                <a:latin typeface="Carlito"/>
                <a:cs typeface="Carlito"/>
              </a:rPr>
              <a:t>Notice </a:t>
            </a:r>
            <a:r>
              <a:rPr sz="1200" dirty="0">
                <a:latin typeface="Carlito"/>
                <a:cs typeface="Carlito"/>
              </a:rPr>
              <a:t>the </a:t>
            </a:r>
            <a:r>
              <a:rPr sz="1200" spc="-5" dirty="0">
                <a:latin typeface="Carlito"/>
                <a:cs typeface="Carlito"/>
              </a:rPr>
              <a:t>variety of </a:t>
            </a:r>
            <a:r>
              <a:rPr sz="1200" dirty="0">
                <a:latin typeface="Carlito"/>
                <a:cs typeface="Carlito"/>
              </a:rPr>
              <a:t>instance types </a:t>
            </a:r>
            <a:r>
              <a:rPr sz="1200" spc="-5" dirty="0">
                <a:latin typeface="Carlito"/>
                <a:cs typeface="Carlito"/>
              </a:rPr>
              <a:t>available. </a:t>
            </a:r>
            <a:r>
              <a:rPr sz="1200" dirty="0">
                <a:latin typeface="Carlito"/>
                <a:cs typeface="Carlito"/>
              </a:rPr>
              <a:t>Select the </a:t>
            </a:r>
            <a:r>
              <a:rPr sz="1200" b="1" dirty="0">
                <a:latin typeface="Carlito"/>
                <a:cs typeface="Carlito"/>
              </a:rPr>
              <a:t>t2.micro</a:t>
            </a:r>
            <a:r>
              <a:rPr sz="1200" b="1" spc="5" dirty="0">
                <a:latin typeface="Carlito"/>
                <a:cs typeface="Carlito"/>
              </a:rPr>
              <a:t> </a:t>
            </a:r>
            <a:r>
              <a:rPr sz="1200" b="1" spc="-5" dirty="0">
                <a:latin typeface="Carlito"/>
                <a:cs typeface="Carlito"/>
              </a:rPr>
              <a:t>instance</a:t>
            </a:r>
            <a:r>
              <a:rPr sz="1200" spc="-5" dirty="0">
                <a:latin typeface="Carlito"/>
                <a:cs typeface="Carlito"/>
              </a:rPr>
              <a:t>.</a:t>
            </a:r>
            <a:endParaRPr sz="1200" dirty="0">
              <a:latin typeface="Carlito"/>
              <a:cs typeface="Carlito"/>
            </a:endParaRPr>
          </a:p>
          <a:p>
            <a:pPr marL="469900" indent="-228600">
              <a:lnSpc>
                <a:spcPct val="100000"/>
              </a:lnSpc>
              <a:spcBef>
                <a:spcPts val="25"/>
              </a:spcBef>
              <a:buAutoNum type="arabicPeriod"/>
              <a:tabLst>
                <a:tab pos="469900" algn="l"/>
              </a:tabLst>
            </a:pPr>
            <a:r>
              <a:rPr sz="1200" dirty="0">
                <a:latin typeface="Carlito"/>
                <a:cs typeface="Carlito"/>
              </a:rPr>
              <a:t>Select </a:t>
            </a:r>
            <a:r>
              <a:rPr sz="1200" b="1" dirty="0">
                <a:latin typeface="Carlito"/>
                <a:cs typeface="Carlito"/>
              </a:rPr>
              <a:t>Next: </a:t>
            </a:r>
            <a:r>
              <a:rPr sz="1200" b="1" spc="-5" dirty="0">
                <a:latin typeface="Carlito"/>
                <a:cs typeface="Carlito"/>
              </a:rPr>
              <a:t>Configure Instance</a:t>
            </a:r>
            <a:r>
              <a:rPr sz="1200" b="1" spc="-20" dirty="0">
                <a:latin typeface="Carlito"/>
                <a:cs typeface="Carlito"/>
              </a:rPr>
              <a:t> </a:t>
            </a:r>
            <a:r>
              <a:rPr sz="1200" b="1" spc="-5" dirty="0">
                <a:latin typeface="Carlito"/>
                <a:cs typeface="Carlito"/>
              </a:rPr>
              <a:t>Details</a:t>
            </a:r>
            <a:r>
              <a:rPr sz="1200" spc="-5" dirty="0">
                <a:latin typeface="Carlito"/>
                <a:cs typeface="Carlito"/>
              </a:rPr>
              <a:t>.</a:t>
            </a:r>
            <a:endParaRPr sz="1200" dirty="0">
              <a:latin typeface="Carlito"/>
              <a:cs typeface="Carlito"/>
            </a:endParaRPr>
          </a:p>
          <a:p>
            <a:pPr marL="469265" marR="222885" indent="-228600">
              <a:lnSpc>
                <a:spcPct val="101699"/>
              </a:lnSpc>
              <a:buAutoNum type="arabicPeriod"/>
              <a:tabLst>
                <a:tab pos="469900" algn="l"/>
              </a:tabLst>
            </a:pPr>
            <a:r>
              <a:rPr sz="1200" dirty="0">
                <a:latin typeface="Carlito"/>
                <a:cs typeface="Carlito"/>
              </a:rPr>
              <a:t>Accept the default settings </a:t>
            </a:r>
            <a:r>
              <a:rPr sz="1200" spc="-5" dirty="0">
                <a:latin typeface="Carlito"/>
                <a:cs typeface="Carlito"/>
              </a:rPr>
              <a:t>for </a:t>
            </a:r>
            <a:r>
              <a:rPr sz="1200" dirty="0">
                <a:latin typeface="Carlito"/>
                <a:cs typeface="Carlito"/>
              </a:rPr>
              <a:t>the </a:t>
            </a:r>
            <a:r>
              <a:rPr sz="1200" b="1" dirty="0">
                <a:latin typeface="Carlito"/>
                <a:cs typeface="Carlito"/>
              </a:rPr>
              <a:t>Step 3: Configure Instance Details </a:t>
            </a:r>
            <a:r>
              <a:rPr sz="1200" spc="-5" dirty="0">
                <a:latin typeface="Carlito"/>
                <a:cs typeface="Carlito"/>
              </a:rPr>
              <a:t>page </a:t>
            </a:r>
            <a:r>
              <a:rPr sz="1200" dirty="0">
                <a:latin typeface="Carlito"/>
                <a:cs typeface="Carlito"/>
              </a:rPr>
              <a:t>and </a:t>
            </a:r>
            <a:r>
              <a:rPr sz="1200" spc="-5" dirty="0">
                <a:latin typeface="Carlito"/>
                <a:cs typeface="Carlito"/>
              </a:rPr>
              <a:t>scroll down </a:t>
            </a:r>
            <a:r>
              <a:rPr sz="1200" dirty="0">
                <a:latin typeface="Carlito"/>
                <a:cs typeface="Carlito"/>
              </a:rPr>
              <a:t>to the  </a:t>
            </a:r>
            <a:r>
              <a:rPr sz="1200" spc="-5" dirty="0">
                <a:latin typeface="Carlito"/>
                <a:cs typeface="Carlito"/>
              </a:rPr>
              <a:t>bottom </a:t>
            </a:r>
            <a:r>
              <a:rPr sz="1200" dirty="0">
                <a:latin typeface="Carlito"/>
                <a:cs typeface="Carlito"/>
              </a:rPr>
              <a:t>to see the </a:t>
            </a:r>
            <a:r>
              <a:rPr sz="1200" b="1" spc="-5" dirty="0">
                <a:latin typeface="Carlito"/>
                <a:cs typeface="Carlito"/>
              </a:rPr>
              <a:t>Advanced </a:t>
            </a:r>
            <a:r>
              <a:rPr sz="1200" b="1" dirty="0">
                <a:latin typeface="Carlito"/>
                <a:cs typeface="Carlito"/>
              </a:rPr>
              <a:t>Details </a:t>
            </a:r>
            <a:r>
              <a:rPr sz="1200" spc="-5" dirty="0">
                <a:latin typeface="Carlito"/>
                <a:cs typeface="Carlito"/>
              </a:rPr>
              <a:t>section.</a:t>
            </a:r>
            <a:endParaRPr sz="1200" dirty="0">
              <a:latin typeface="Carlito"/>
              <a:cs typeface="Carlito"/>
            </a:endParaRPr>
          </a:p>
          <a:p>
            <a:pPr marL="927100" lvl="1" indent="-229235">
              <a:lnSpc>
                <a:spcPct val="100000"/>
              </a:lnSpc>
              <a:spcBef>
                <a:spcPts val="20"/>
              </a:spcBef>
              <a:buAutoNum type="alphaLcPeriod"/>
              <a:tabLst>
                <a:tab pos="927100" algn="l"/>
              </a:tabLst>
            </a:pPr>
            <a:r>
              <a:rPr sz="1200" dirty="0">
                <a:latin typeface="Carlito"/>
                <a:cs typeface="Carlito"/>
              </a:rPr>
              <a:t>Expand the </a:t>
            </a:r>
            <a:r>
              <a:rPr sz="1200" b="1" spc="-5" dirty="0">
                <a:latin typeface="Carlito"/>
                <a:cs typeface="Carlito"/>
              </a:rPr>
              <a:t>Advanced </a:t>
            </a:r>
            <a:r>
              <a:rPr sz="1200" b="1" dirty="0">
                <a:latin typeface="Carlito"/>
                <a:cs typeface="Carlito"/>
              </a:rPr>
              <a:t>Details</a:t>
            </a:r>
            <a:r>
              <a:rPr sz="1200" dirty="0">
                <a:latin typeface="Carlito"/>
                <a:cs typeface="Carlito"/>
              </a:rPr>
              <a:t>. A </a:t>
            </a:r>
            <a:r>
              <a:rPr sz="1200" spc="-5" dirty="0">
                <a:latin typeface="Carlito"/>
                <a:cs typeface="Carlito"/>
              </a:rPr>
              <a:t>field </a:t>
            </a:r>
            <a:r>
              <a:rPr sz="1200" dirty="0">
                <a:latin typeface="Carlito"/>
                <a:cs typeface="Carlito"/>
              </a:rPr>
              <a:t>for </a:t>
            </a:r>
            <a:r>
              <a:rPr sz="1200" b="1" dirty="0">
                <a:latin typeface="Carlito"/>
                <a:cs typeface="Carlito"/>
              </a:rPr>
              <a:t>User data </a:t>
            </a:r>
            <a:r>
              <a:rPr sz="1200" spc="-5" dirty="0">
                <a:latin typeface="Carlito"/>
                <a:cs typeface="Carlito"/>
              </a:rPr>
              <a:t>will</a:t>
            </a:r>
            <a:r>
              <a:rPr sz="1200" spc="-20" dirty="0">
                <a:latin typeface="Carlito"/>
                <a:cs typeface="Carlito"/>
              </a:rPr>
              <a:t> </a:t>
            </a:r>
            <a:r>
              <a:rPr sz="1200" spc="-5" dirty="0">
                <a:latin typeface="Carlito"/>
                <a:cs typeface="Carlito"/>
              </a:rPr>
              <a:t>appear.</a:t>
            </a:r>
            <a:endParaRPr sz="1200" dirty="0">
              <a:latin typeface="Carlito"/>
              <a:cs typeface="Carlito"/>
            </a:endParaRPr>
          </a:p>
          <a:p>
            <a:pPr marL="927100" lvl="1" indent="-229235">
              <a:lnSpc>
                <a:spcPct val="100000"/>
              </a:lnSpc>
              <a:spcBef>
                <a:spcPts val="25"/>
              </a:spcBef>
              <a:buAutoNum type="alphaLcPeriod"/>
              <a:tabLst>
                <a:tab pos="927100" algn="l"/>
              </a:tabLst>
            </a:pPr>
            <a:r>
              <a:rPr sz="1200" spc="-5" dirty="0">
                <a:latin typeface="Carlito"/>
                <a:cs typeface="Carlito"/>
              </a:rPr>
              <a:t>Copy </a:t>
            </a:r>
            <a:r>
              <a:rPr sz="1200" dirty="0">
                <a:latin typeface="Carlito"/>
                <a:cs typeface="Carlito"/>
              </a:rPr>
              <a:t>the </a:t>
            </a:r>
            <a:r>
              <a:rPr sz="1200" spc="-5" dirty="0">
                <a:latin typeface="Carlito"/>
                <a:cs typeface="Carlito"/>
              </a:rPr>
              <a:t>following commands </a:t>
            </a:r>
            <a:r>
              <a:rPr sz="1200" dirty="0">
                <a:latin typeface="Carlito"/>
                <a:cs typeface="Carlito"/>
              </a:rPr>
              <a:t>and paste them into the </a:t>
            </a:r>
            <a:r>
              <a:rPr sz="1200" b="1" dirty="0">
                <a:latin typeface="Carlito"/>
                <a:cs typeface="Carlito"/>
              </a:rPr>
              <a:t>User data</a:t>
            </a:r>
            <a:r>
              <a:rPr sz="1200" b="1" spc="-15" dirty="0">
                <a:latin typeface="Carlito"/>
                <a:cs typeface="Carlito"/>
              </a:rPr>
              <a:t> </a:t>
            </a:r>
            <a:r>
              <a:rPr sz="1200" spc="-5" dirty="0">
                <a:latin typeface="Carlito"/>
                <a:cs typeface="Carlito"/>
              </a:rPr>
              <a:t>field:</a:t>
            </a:r>
            <a:endParaRPr sz="1200" dirty="0">
              <a:latin typeface="Carlito"/>
              <a:cs typeface="Carlito"/>
            </a:endParaRPr>
          </a:p>
        </p:txBody>
      </p:sp>
      <p:sp>
        <p:nvSpPr>
          <p:cNvPr id="8" name="object 8"/>
          <p:cNvSpPr txBox="1"/>
          <p:nvPr/>
        </p:nvSpPr>
        <p:spPr>
          <a:xfrm>
            <a:off x="956563" y="5592571"/>
            <a:ext cx="6123305" cy="802640"/>
          </a:xfrm>
          <a:prstGeom prst="rect">
            <a:avLst/>
          </a:prstGeom>
        </p:spPr>
        <p:txBody>
          <a:bodyPr vert="horz" wrap="square" lIns="0" tIns="12700" rIns="0" bIns="0" rtlCol="0">
            <a:spAutoFit/>
          </a:bodyPr>
          <a:lstStyle/>
          <a:p>
            <a:pPr marL="12700">
              <a:lnSpc>
                <a:spcPct val="100000"/>
              </a:lnSpc>
              <a:spcBef>
                <a:spcPts val="100"/>
              </a:spcBef>
            </a:pPr>
            <a:r>
              <a:rPr sz="1200" spc="-5" dirty="0">
                <a:latin typeface="Carlito"/>
                <a:cs typeface="Carlito"/>
              </a:rPr>
              <a:t>Here’s what </a:t>
            </a:r>
            <a:r>
              <a:rPr sz="1200" dirty="0">
                <a:latin typeface="Carlito"/>
                <a:cs typeface="Carlito"/>
              </a:rPr>
              <a:t>this bash script </a:t>
            </a:r>
            <a:r>
              <a:rPr sz="1200" spc="-5" dirty="0">
                <a:latin typeface="Carlito"/>
                <a:cs typeface="Carlito"/>
              </a:rPr>
              <a:t>does; </a:t>
            </a:r>
            <a:r>
              <a:rPr sz="1200" dirty="0">
                <a:latin typeface="Carlito"/>
                <a:cs typeface="Carlito"/>
              </a:rPr>
              <a:t>see if </a:t>
            </a:r>
            <a:r>
              <a:rPr sz="1200" spc="-5" dirty="0">
                <a:latin typeface="Carlito"/>
                <a:cs typeface="Carlito"/>
              </a:rPr>
              <a:t>you </a:t>
            </a:r>
            <a:r>
              <a:rPr sz="1200" dirty="0">
                <a:latin typeface="Carlito"/>
                <a:cs typeface="Carlito"/>
              </a:rPr>
              <a:t>can identify </a:t>
            </a:r>
            <a:r>
              <a:rPr sz="1200" spc="-5" dirty="0">
                <a:latin typeface="Carlito"/>
                <a:cs typeface="Carlito"/>
              </a:rPr>
              <a:t>which actions each </a:t>
            </a:r>
            <a:r>
              <a:rPr sz="1200" dirty="0">
                <a:latin typeface="Carlito"/>
                <a:cs typeface="Carlito"/>
              </a:rPr>
              <a:t>line </a:t>
            </a:r>
            <a:r>
              <a:rPr sz="1200" spc="-5" dirty="0">
                <a:latin typeface="Carlito"/>
                <a:cs typeface="Carlito"/>
              </a:rPr>
              <a:t>of </a:t>
            </a:r>
            <a:r>
              <a:rPr sz="1200" dirty="0">
                <a:latin typeface="Carlito"/>
                <a:cs typeface="Carlito"/>
              </a:rPr>
              <a:t>script</a:t>
            </a:r>
            <a:r>
              <a:rPr sz="1200" spc="100" dirty="0">
                <a:latin typeface="Carlito"/>
                <a:cs typeface="Carlito"/>
              </a:rPr>
              <a:t> </a:t>
            </a:r>
            <a:r>
              <a:rPr sz="1200" spc="-5" dirty="0">
                <a:latin typeface="Carlito"/>
                <a:cs typeface="Carlito"/>
              </a:rPr>
              <a:t>executes:</a:t>
            </a:r>
            <a:endParaRPr sz="1200">
              <a:latin typeface="Carlito"/>
              <a:cs typeface="Carlito"/>
            </a:endParaRPr>
          </a:p>
          <a:p>
            <a:pPr>
              <a:lnSpc>
                <a:spcPct val="100000"/>
              </a:lnSpc>
              <a:spcBef>
                <a:spcPts val="20"/>
              </a:spcBef>
            </a:pPr>
            <a:endParaRPr sz="1200">
              <a:latin typeface="Carlito"/>
              <a:cs typeface="Carlito"/>
            </a:endParaRPr>
          </a:p>
          <a:p>
            <a:pPr marL="469900" indent="-228600">
              <a:lnSpc>
                <a:spcPct val="100000"/>
              </a:lnSpc>
              <a:buFont typeface="Symbol"/>
              <a:buChar char=""/>
              <a:tabLst>
                <a:tab pos="469265" algn="l"/>
                <a:tab pos="469900" algn="l"/>
              </a:tabLst>
            </a:pPr>
            <a:r>
              <a:rPr sz="1200" dirty="0">
                <a:latin typeface="Carlito"/>
                <a:cs typeface="Carlito"/>
              </a:rPr>
              <a:t>Installs, enables, and </a:t>
            </a:r>
            <a:r>
              <a:rPr sz="1200" spc="-5" dirty="0">
                <a:latin typeface="Carlito"/>
                <a:cs typeface="Carlito"/>
              </a:rPr>
              <a:t>starts </a:t>
            </a:r>
            <a:r>
              <a:rPr sz="1200" dirty="0">
                <a:latin typeface="Carlito"/>
                <a:cs typeface="Carlito"/>
              </a:rPr>
              <a:t>the </a:t>
            </a:r>
            <a:r>
              <a:rPr sz="1200" spc="-5" dirty="0">
                <a:latin typeface="Carlito"/>
                <a:cs typeface="Carlito"/>
              </a:rPr>
              <a:t>Apache HTTP</a:t>
            </a:r>
            <a:r>
              <a:rPr sz="1200" spc="5" dirty="0">
                <a:latin typeface="Carlito"/>
                <a:cs typeface="Carlito"/>
              </a:rPr>
              <a:t> </a:t>
            </a:r>
            <a:r>
              <a:rPr sz="1200" dirty="0">
                <a:latin typeface="Carlito"/>
                <a:cs typeface="Carlito"/>
              </a:rPr>
              <a:t>Server</a:t>
            </a:r>
            <a:endParaRPr sz="1200">
              <a:latin typeface="Carlito"/>
              <a:cs typeface="Carlito"/>
            </a:endParaRPr>
          </a:p>
          <a:p>
            <a:pPr marL="469900" indent="-228600">
              <a:lnSpc>
                <a:spcPct val="100000"/>
              </a:lnSpc>
              <a:spcBef>
                <a:spcPts val="315"/>
              </a:spcBef>
              <a:buFont typeface="Symbol"/>
              <a:buChar char=""/>
              <a:tabLst>
                <a:tab pos="469265" algn="l"/>
                <a:tab pos="469900" algn="l"/>
              </a:tabLst>
            </a:pPr>
            <a:r>
              <a:rPr sz="1200" spc="-5" dirty="0">
                <a:latin typeface="Carlito"/>
                <a:cs typeface="Carlito"/>
              </a:rPr>
              <a:t>Creates </a:t>
            </a:r>
            <a:r>
              <a:rPr sz="1200" dirty="0">
                <a:latin typeface="Carlito"/>
                <a:cs typeface="Carlito"/>
              </a:rPr>
              <a:t>an </a:t>
            </a:r>
            <a:r>
              <a:rPr sz="1200" spc="-5" dirty="0">
                <a:latin typeface="Carlito"/>
                <a:cs typeface="Carlito"/>
              </a:rPr>
              <a:t>index.html page with </a:t>
            </a:r>
            <a:r>
              <a:rPr sz="1200" dirty="0">
                <a:latin typeface="Carlito"/>
                <a:cs typeface="Carlito"/>
              </a:rPr>
              <a:t>a</a:t>
            </a:r>
            <a:r>
              <a:rPr sz="1200" spc="20" dirty="0">
                <a:latin typeface="Carlito"/>
                <a:cs typeface="Carlito"/>
              </a:rPr>
              <a:t> </a:t>
            </a:r>
            <a:r>
              <a:rPr sz="1200" spc="-5" dirty="0">
                <a:latin typeface="Carlito"/>
                <a:cs typeface="Carlito"/>
              </a:rPr>
              <a:t>message</a:t>
            </a:r>
            <a:endParaRPr sz="1200">
              <a:latin typeface="Carlito"/>
              <a:cs typeface="Carlito"/>
            </a:endParaRPr>
          </a:p>
        </p:txBody>
      </p:sp>
      <p:sp>
        <p:nvSpPr>
          <p:cNvPr id="9" name="object 9"/>
          <p:cNvSpPr txBox="1"/>
          <p:nvPr/>
        </p:nvSpPr>
        <p:spPr>
          <a:xfrm>
            <a:off x="1426210" y="4176064"/>
            <a:ext cx="4500245" cy="1234440"/>
          </a:xfrm>
          <a:prstGeom prst="rect">
            <a:avLst/>
          </a:prstGeom>
          <a:ln w="6350">
            <a:solidFill>
              <a:srgbClr val="000000"/>
            </a:solidFill>
          </a:ln>
        </p:spPr>
        <p:txBody>
          <a:bodyPr vert="horz" wrap="square" lIns="0" tIns="36195" rIns="0" bIns="0" rtlCol="0">
            <a:spAutoFit/>
          </a:bodyPr>
          <a:lstStyle/>
          <a:p>
            <a:pPr marL="323215">
              <a:lnSpc>
                <a:spcPts val="1415"/>
              </a:lnSpc>
              <a:spcBef>
                <a:spcPts val="285"/>
              </a:spcBef>
            </a:pPr>
            <a:r>
              <a:rPr sz="1200" spc="125" dirty="0">
                <a:latin typeface="Arial"/>
                <a:cs typeface="Arial"/>
              </a:rPr>
              <a:t>#!/bin/bash</a:t>
            </a:r>
            <a:endParaRPr sz="1200">
              <a:latin typeface="Arial"/>
              <a:cs typeface="Arial"/>
            </a:endParaRPr>
          </a:p>
          <a:p>
            <a:pPr marL="323215" marR="2325370">
              <a:lnSpc>
                <a:spcPct val="97500"/>
              </a:lnSpc>
              <a:spcBef>
                <a:spcPts val="10"/>
              </a:spcBef>
            </a:pPr>
            <a:r>
              <a:rPr sz="1200" spc="-100" dirty="0">
                <a:latin typeface="Arial"/>
                <a:cs typeface="Arial"/>
              </a:rPr>
              <a:t>yum </a:t>
            </a:r>
            <a:r>
              <a:rPr sz="1200" spc="160" dirty="0">
                <a:latin typeface="Arial"/>
                <a:cs typeface="Arial"/>
              </a:rPr>
              <a:t>-y </a:t>
            </a:r>
            <a:r>
              <a:rPr sz="1200" spc="220" dirty="0">
                <a:latin typeface="Arial"/>
                <a:cs typeface="Arial"/>
              </a:rPr>
              <a:t>install </a:t>
            </a:r>
            <a:r>
              <a:rPr sz="1200" spc="125" dirty="0">
                <a:latin typeface="Arial"/>
                <a:cs typeface="Arial"/>
              </a:rPr>
              <a:t>httpd  </a:t>
            </a:r>
            <a:r>
              <a:rPr sz="1200" spc="100" dirty="0">
                <a:latin typeface="Arial"/>
                <a:cs typeface="Arial"/>
              </a:rPr>
              <a:t>systemctl </a:t>
            </a:r>
            <a:r>
              <a:rPr sz="1200" spc="55" dirty="0">
                <a:latin typeface="Arial"/>
                <a:cs typeface="Arial"/>
              </a:rPr>
              <a:t>enable </a:t>
            </a:r>
            <a:r>
              <a:rPr sz="1200" spc="125" dirty="0">
                <a:latin typeface="Arial"/>
                <a:cs typeface="Arial"/>
              </a:rPr>
              <a:t>httpd  </a:t>
            </a:r>
            <a:r>
              <a:rPr sz="1200" spc="100" dirty="0">
                <a:latin typeface="Arial"/>
                <a:cs typeface="Arial"/>
              </a:rPr>
              <a:t>systemctl </a:t>
            </a:r>
            <a:r>
              <a:rPr sz="1200" spc="190" dirty="0">
                <a:latin typeface="Arial"/>
                <a:cs typeface="Arial"/>
              </a:rPr>
              <a:t>start</a:t>
            </a:r>
            <a:r>
              <a:rPr sz="1200" spc="85" dirty="0">
                <a:latin typeface="Arial"/>
                <a:cs typeface="Arial"/>
              </a:rPr>
              <a:t> </a:t>
            </a:r>
            <a:r>
              <a:rPr sz="1200" spc="125" dirty="0">
                <a:latin typeface="Arial"/>
                <a:cs typeface="Arial"/>
              </a:rPr>
              <a:t>httpd</a:t>
            </a:r>
            <a:endParaRPr sz="1200">
              <a:latin typeface="Arial"/>
              <a:cs typeface="Arial"/>
            </a:endParaRPr>
          </a:p>
          <a:p>
            <a:pPr marL="323215" marR="146685">
              <a:lnSpc>
                <a:spcPts val="1420"/>
              </a:lnSpc>
              <a:spcBef>
                <a:spcPts val="40"/>
              </a:spcBef>
            </a:pPr>
            <a:r>
              <a:rPr sz="1200" spc="5" dirty="0">
                <a:latin typeface="Arial"/>
                <a:cs typeface="Arial"/>
              </a:rPr>
              <a:t>echo </a:t>
            </a:r>
            <a:r>
              <a:rPr sz="1200" spc="30" dirty="0">
                <a:latin typeface="Arial"/>
                <a:cs typeface="Arial"/>
              </a:rPr>
              <a:t>'&lt;html&gt;&lt;h1&gt;Hey </a:t>
            </a:r>
            <a:r>
              <a:rPr sz="1200" spc="55" dirty="0">
                <a:latin typeface="Arial"/>
                <a:cs typeface="Arial"/>
              </a:rPr>
              <a:t>Guru, </a:t>
            </a:r>
            <a:r>
              <a:rPr sz="1200" spc="-55" dirty="0">
                <a:latin typeface="Arial"/>
                <a:cs typeface="Arial"/>
              </a:rPr>
              <a:t>You </a:t>
            </a:r>
            <a:r>
              <a:rPr sz="1200" spc="5" dirty="0">
                <a:latin typeface="Arial"/>
                <a:cs typeface="Arial"/>
              </a:rPr>
              <a:t>have </a:t>
            </a:r>
            <a:r>
              <a:rPr sz="1200" spc="-120" dirty="0">
                <a:latin typeface="Arial"/>
                <a:cs typeface="Arial"/>
              </a:rPr>
              <a:t>mad </a:t>
            </a:r>
            <a:r>
              <a:rPr sz="1200" spc="30" dirty="0">
                <a:latin typeface="Arial"/>
                <a:cs typeface="Arial"/>
              </a:rPr>
              <a:t>Cloud  </a:t>
            </a:r>
            <a:r>
              <a:rPr sz="1200" spc="240" dirty="0">
                <a:latin typeface="Arial"/>
                <a:cs typeface="Arial"/>
              </a:rPr>
              <a:t>skills! </a:t>
            </a:r>
            <a:r>
              <a:rPr sz="1200" spc="95" dirty="0">
                <a:latin typeface="Arial"/>
                <a:cs typeface="Arial"/>
              </a:rPr>
              <a:t>&lt;/h1&gt;&lt;/html&gt;' </a:t>
            </a:r>
            <a:r>
              <a:rPr sz="1200" spc="-45" dirty="0">
                <a:latin typeface="Arial"/>
                <a:cs typeface="Arial"/>
              </a:rPr>
              <a:t>&gt;</a:t>
            </a:r>
            <a:r>
              <a:rPr sz="1200" spc="-35" dirty="0">
                <a:latin typeface="Arial"/>
                <a:cs typeface="Arial"/>
              </a:rPr>
              <a:t> </a:t>
            </a:r>
            <a:r>
              <a:rPr sz="1200" spc="100" dirty="0">
                <a:latin typeface="Arial"/>
                <a:cs typeface="Arial"/>
              </a:rPr>
              <a:t>/var/www/html/index.html</a:t>
            </a:r>
            <a:endParaRPr sz="1200">
              <a:latin typeface="Arial"/>
              <a:cs typeface="Arial"/>
            </a:endParaRPr>
          </a:p>
        </p:txBody>
      </p:sp>
      <p:sp>
        <p:nvSpPr>
          <p:cNvPr id="10" name="object 10"/>
          <p:cNvSpPr txBox="1"/>
          <p:nvPr/>
        </p:nvSpPr>
        <p:spPr>
          <a:xfrm>
            <a:off x="590550" y="6762750"/>
            <a:ext cx="6388100" cy="937894"/>
          </a:xfrm>
          <a:prstGeom prst="rect">
            <a:avLst/>
          </a:prstGeom>
          <a:ln w="38100">
            <a:solidFill>
              <a:srgbClr val="FFC000"/>
            </a:solidFill>
          </a:ln>
        </p:spPr>
        <p:txBody>
          <a:bodyPr vert="horz" wrap="square" lIns="0" tIns="58419" rIns="0" bIns="0" rtlCol="0">
            <a:spAutoFit/>
          </a:bodyPr>
          <a:lstStyle/>
          <a:p>
            <a:pPr marL="109855">
              <a:lnSpc>
                <a:spcPct val="100000"/>
              </a:lnSpc>
              <a:spcBef>
                <a:spcPts val="459"/>
              </a:spcBef>
            </a:pPr>
            <a:r>
              <a:rPr sz="1200" b="1" dirty="0">
                <a:latin typeface="Carlito"/>
                <a:cs typeface="Carlito"/>
              </a:rPr>
              <a:t>Important</a:t>
            </a:r>
            <a:r>
              <a:rPr sz="1200" b="1" spc="-5" dirty="0">
                <a:latin typeface="Carlito"/>
                <a:cs typeface="Carlito"/>
              </a:rPr>
              <a:t> </a:t>
            </a:r>
            <a:r>
              <a:rPr sz="1200" b="1" dirty="0">
                <a:latin typeface="Carlito"/>
                <a:cs typeface="Carlito"/>
              </a:rPr>
              <a:t>info</a:t>
            </a:r>
            <a:endParaRPr sz="1200">
              <a:latin typeface="Carlito"/>
              <a:cs typeface="Carlito"/>
            </a:endParaRPr>
          </a:p>
          <a:p>
            <a:pPr>
              <a:lnSpc>
                <a:spcPct val="100000"/>
              </a:lnSpc>
            </a:pPr>
            <a:endParaRPr sz="1200">
              <a:latin typeface="Carlito"/>
              <a:cs typeface="Carlito"/>
            </a:endParaRPr>
          </a:p>
          <a:p>
            <a:pPr marL="567690" marR="249554" indent="-228600">
              <a:lnSpc>
                <a:spcPct val="101699"/>
              </a:lnSpc>
              <a:buFont typeface="Symbol"/>
              <a:buChar char=""/>
              <a:tabLst>
                <a:tab pos="567055" algn="l"/>
                <a:tab pos="567690" algn="l"/>
              </a:tabLst>
            </a:pPr>
            <a:r>
              <a:rPr sz="1200" spc="-5" dirty="0">
                <a:latin typeface="Carlito"/>
                <a:cs typeface="Carlito"/>
              </a:rPr>
              <a:t>This is “</a:t>
            </a:r>
            <a:r>
              <a:rPr sz="1200" i="1" spc="-5" dirty="0">
                <a:latin typeface="Carlito"/>
                <a:cs typeface="Carlito"/>
              </a:rPr>
              <a:t>bootstrapping</a:t>
            </a:r>
            <a:r>
              <a:rPr sz="1200" spc="-5" dirty="0">
                <a:latin typeface="Carlito"/>
                <a:cs typeface="Carlito"/>
              </a:rPr>
              <a:t>” or providing code </a:t>
            </a:r>
            <a:r>
              <a:rPr sz="1200" dirty="0">
                <a:latin typeface="Carlito"/>
                <a:cs typeface="Carlito"/>
              </a:rPr>
              <a:t>that runs </a:t>
            </a:r>
            <a:r>
              <a:rPr sz="1200" spc="-5" dirty="0">
                <a:latin typeface="Carlito"/>
                <a:cs typeface="Carlito"/>
              </a:rPr>
              <a:t>when </a:t>
            </a:r>
            <a:r>
              <a:rPr sz="1200" dirty="0">
                <a:latin typeface="Carlito"/>
                <a:cs typeface="Carlito"/>
              </a:rPr>
              <a:t>a </a:t>
            </a:r>
            <a:r>
              <a:rPr sz="1200" spc="-5" dirty="0">
                <a:latin typeface="Carlito"/>
                <a:cs typeface="Carlito"/>
              </a:rPr>
              <a:t>computer starts </a:t>
            </a:r>
            <a:r>
              <a:rPr sz="1200" dirty="0">
                <a:latin typeface="Carlito"/>
                <a:cs typeface="Carlito"/>
              </a:rPr>
              <a:t>up. </a:t>
            </a:r>
            <a:r>
              <a:rPr sz="1200" spc="-5" dirty="0">
                <a:latin typeface="Carlito"/>
                <a:cs typeface="Carlito"/>
              </a:rPr>
              <a:t>Make </a:t>
            </a:r>
            <a:r>
              <a:rPr sz="1200" dirty="0">
                <a:latin typeface="Carlito"/>
                <a:cs typeface="Carlito"/>
              </a:rPr>
              <a:t>sure  </a:t>
            </a:r>
            <a:r>
              <a:rPr sz="1200" spc="-5" dirty="0">
                <a:latin typeface="Carlito"/>
                <a:cs typeface="Carlito"/>
              </a:rPr>
              <a:t>you don’t </a:t>
            </a:r>
            <a:r>
              <a:rPr sz="1200" dirty="0">
                <a:latin typeface="Carlito"/>
                <a:cs typeface="Carlito"/>
              </a:rPr>
              <a:t>insert </a:t>
            </a:r>
            <a:r>
              <a:rPr sz="1200" spc="-5" dirty="0">
                <a:latin typeface="Carlito"/>
                <a:cs typeface="Carlito"/>
              </a:rPr>
              <a:t>additional characters or spaces </a:t>
            </a:r>
            <a:r>
              <a:rPr sz="1200" dirty="0">
                <a:latin typeface="Carlito"/>
                <a:cs typeface="Carlito"/>
              </a:rPr>
              <a:t>at the end </a:t>
            </a:r>
            <a:r>
              <a:rPr sz="1200" spc="-5" dirty="0">
                <a:latin typeface="Carlito"/>
                <a:cs typeface="Carlito"/>
              </a:rPr>
              <a:t>of you</a:t>
            </a:r>
            <a:r>
              <a:rPr sz="1200" spc="50" dirty="0">
                <a:latin typeface="Carlito"/>
                <a:cs typeface="Carlito"/>
              </a:rPr>
              <a:t> </a:t>
            </a:r>
            <a:r>
              <a:rPr sz="1200" spc="-5" dirty="0">
                <a:latin typeface="Carlito"/>
                <a:cs typeface="Carlito"/>
              </a:rPr>
              <a:t>code.</a:t>
            </a:r>
            <a:endParaRPr sz="1200">
              <a:latin typeface="Carlito"/>
              <a:cs typeface="Carlito"/>
            </a:endParaRPr>
          </a:p>
        </p:txBody>
      </p:sp>
      <p:sp>
        <p:nvSpPr>
          <p:cNvPr id="12" name="object 17">
            <a:extLst>
              <a:ext uri="{FF2B5EF4-FFF2-40B4-BE49-F238E27FC236}">
                <a16:creationId xmlns:a16="http://schemas.microsoft.com/office/drawing/2014/main" id="{DE086518-46BA-664F-BF81-3A209D945C6B}"/>
              </a:ext>
            </a:extLst>
          </p:cNvPr>
          <p:cNvSpPr txBox="1">
            <a:spLocks noGrp="1"/>
          </p:cNvSpPr>
          <p:nvPr>
            <p:ph type="sldNum" sz="quarter" idx="7"/>
          </p:nvPr>
        </p:nvSpPr>
        <p:spPr>
          <a:xfrm>
            <a:off x="855149" y="9378939"/>
            <a:ext cx="5718173" cy="536044"/>
          </a:xfrm>
          <a:prstGeom prst="rect">
            <a:avLst/>
          </a:prstGeom>
        </p:spPr>
        <p:txBody>
          <a:bodyPr vert="horz" wrap="square" lIns="0" tIns="5080" rIns="0" bIns="0" rtlCol="0">
            <a:spAutoFit/>
          </a:bodyPr>
          <a:lstStyle/>
          <a:p>
            <a:pPr algn="ctr">
              <a:lnSpc>
                <a:spcPct val="100000"/>
              </a:lnSpc>
              <a:spcBef>
                <a:spcPts val="40"/>
              </a:spcBef>
            </a:pPr>
            <a:r>
              <a:rPr spc="-5" dirty="0"/>
              <a:t>Academic </a:t>
            </a:r>
            <a:r>
              <a:rPr dirty="0"/>
              <a:t>Gateway to </a:t>
            </a:r>
            <a:r>
              <a:rPr spc="-5" dirty="0"/>
              <a:t>the </a:t>
            </a:r>
            <a:r>
              <a:rPr dirty="0"/>
              <a:t>Hearts </a:t>
            </a:r>
            <a:r>
              <a:rPr spc="-5" dirty="0"/>
              <a:t>and Minds of the </a:t>
            </a:r>
            <a:r>
              <a:rPr dirty="0"/>
              <a:t>Next </a:t>
            </a:r>
            <a:r>
              <a:rPr spc="-5" dirty="0"/>
              <a:t>Generation of </a:t>
            </a:r>
            <a:r>
              <a:rPr dirty="0"/>
              <a:t>IT</a:t>
            </a:r>
            <a:r>
              <a:rPr spc="90" dirty="0"/>
              <a:t> </a:t>
            </a:r>
            <a:r>
              <a:rPr spc="-5" dirty="0"/>
              <a:t>Professionals</a:t>
            </a:r>
          </a:p>
          <a:p>
            <a:pPr marL="277495">
              <a:lnSpc>
                <a:spcPts val="1250"/>
              </a:lnSpc>
              <a:spcBef>
                <a:spcPts val="30"/>
              </a:spcBef>
            </a:pPr>
            <a:r>
              <a:rPr sz="1050" b="0" i="0" spc="65" dirty="0">
                <a:solidFill>
                  <a:srgbClr val="333333"/>
                </a:solidFill>
                <a:latin typeface="Trebuchet MS"/>
                <a:cs typeface="Trebuchet MS"/>
              </a:rPr>
              <a:t>©</a:t>
            </a:r>
            <a:r>
              <a:rPr sz="1050" b="0" i="0" spc="-50" dirty="0">
                <a:solidFill>
                  <a:srgbClr val="333333"/>
                </a:solidFill>
                <a:latin typeface="Trebuchet MS"/>
                <a:cs typeface="Trebuchet MS"/>
              </a:rPr>
              <a:t> </a:t>
            </a:r>
            <a:r>
              <a:rPr sz="1050" b="0" i="0" spc="25" dirty="0">
                <a:solidFill>
                  <a:srgbClr val="333333"/>
                </a:solidFill>
                <a:latin typeface="Trebuchet MS"/>
                <a:cs typeface="Trebuchet MS"/>
              </a:rPr>
              <a:t>2020,</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Amazon</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Web</a:t>
            </a:r>
            <a:r>
              <a:rPr sz="1050" b="0" i="0" spc="-40" dirty="0">
                <a:solidFill>
                  <a:srgbClr val="333333"/>
                </a:solidFill>
                <a:latin typeface="Trebuchet MS"/>
                <a:cs typeface="Trebuchet MS"/>
              </a:rPr>
              <a:t> </a:t>
            </a:r>
            <a:r>
              <a:rPr sz="1050" b="0" i="0" spc="-15" dirty="0">
                <a:solidFill>
                  <a:srgbClr val="333333"/>
                </a:solidFill>
                <a:latin typeface="Trebuchet MS"/>
                <a:cs typeface="Trebuchet MS"/>
              </a:rPr>
              <a:t>Services,</a:t>
            </a:r>
            <a:r>
              <a:rPr sz="1050" b="0" i="0" spc="-45" dirty="0">
                <a:solidFill>
                  <a:srgbClr val="333333"/>
                </a:solidFill>
                <a:latin typeface="Trebuchet MS"/>
                <a:cs typeface="Trebuchet MS"/>
              </a:rPr>
              <a:t> </a:t>
            </a:r>
            <a:r>
              <a:rPr sz="1050" b="0" i="0" spc="-35" dirty="0">
                <a:solidFill>
                  <a:srgbClr val="333333"/>
                </a:solidFill>
                <a:latin typeface="Trebuchet MS"/>
                <a:cs typeface="Trebuchet MS"/>
              </a:rPr>
              <a:t>Inc.</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or</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its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affiliates.</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All</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rights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reserved.</a:t>
            </a:r>
            <a:endParaRPr sz="1050" dirty="0">
              <a:latin typeface="Trebuchet MS"/>
              <a:cs typeface="Trebuchet MS"/>
            </a:endParaRPr>
          </a:p>
          <a:p>
            <a:pPr algn="ctr">
              <a:lnSpc>
                <a:spcPts val="1430"/>
              </a:lnSpc>
            </a:pPr>
            <a:fld id="{81D60167-4931-47E6-BA6A-407CBD079E47}" type="slidenum">
              <a:rPr b="0" i="0" dirty="0">
                <a:latin typeface="Carlito"/>
                <a:cs typeface="Carlito"/>
              </a:rPr>
              <a:t>4</a:t>
            </a:fld>
            <a:endParaRPr b="0" i="0" dirty="0">
              <a:latin typeface="Carlito"/>
              <a:cs typeface="Carlito"/>
            </a:endParaRPr>
          </a:p>
        </p:txBody>
      </p:sp>
      <p:sp>
        <p:nvSpPr>
          <p:cNvPr id="13" name="object 2">
            <a:extLst>
              <a:ext uri="{FF2B5EF4-FFF2-40B4-BE49-F238E27FC236}">
                <a16:creationId xmlns:a16="http://schemas.microsoft.com/office/drawing/2014/main" id="{A2EFDD49-81E5-4F4B-97D8-EA284F9F1DEB}"/>
              </a:ext>
            </a:extLst>
          </p:cNvPr>
          <p:cNvSpPr txBox="1"/>
          <p:nvPr/>
        </p:nvSpPr>
        <p:spPr>
          <a:xfrm>
            <a:off x="534923" y="527468"/>
            <a:ext cx="4225290" cy="270510"/>
          </a:xfrm>
          <a:prstGeom prst="rect">
            <a:avLst/>
          </a:prstGeom>
        </p:spPr>
        <p:txBody>
          <a:bodyPr vert="horz" wrap="square" lIns="0" tIns="13335" rIns="0" bIns="0" rtlCol="0">
            <a:spAutoFit/>
          </a:bodyPr>
          <a:lstStyle/>
          <a:p>
            <a:pPr marL="12700">
              <a:lnSpc>
                <a:spcPct val="100000"/>
              </a:lnSpc>
              <a:spcBef>
                <a:spcPts val="105"/>
              </a:spcBef>
            </a:pPr>
            <a:r>
              <a:rPr sz="1600" spc="-70" dirty="0">
                <a:solidFill>
                  <a:srgbClr val="262626"/>
                </a:solidFill>
                <a:latin typeface="Trebuchet MS"/>
                <a:cs typeface="Trebuchet MS"/>
              </a:rPr>
              <a:t>Secure</a:t>
            </a:r>
            <a:r>
              <a:rPr sz="1600" spc="-130" dirty="0">
                <a:solidFill>
                  <a:srgbClr val="262626"/>
                </a:solidFill>
                <a:latin typeface="Trebuchet MS"/>
                <a:cs typeface="Trebuchet MS"/>
              </a:rPr>
              <a:t> </a:t>
            </a:r>
            <a:r>
              <a:rPr sz="1600" spc="-75" dirty="0">
                <a:solidFill>
                  <a:srgbClr val="262626"/>
                </a:solidFill>
                <a:latin typeface="Trebuchet MS"/>
                <a:cs typeface="Trebuchet MS"/>
              </a:rPr>
              <a:t>Shell</a:t>
            </a:r>
            <a:r>
              <a:rPr sz="1600" spc="-130" dirty="0">
                <a:solidFill>
                  <a:srgbClr val="262626"/>
                </a:solidFill>
                <a:latin typeface="Trebuchet MS"/>
                <a:cs typeface="Trebuchet MS"/>
              </a:rPr>
              <a:t> </a:t>
            </a:r>
            <a:r>
              <a:rPr sz="1600" spc="-70" dirty="0">
                <a:solidFill>
                  <a:srgbClr val="262626"/>
                </a:solidFill>
                <a:latin typeface="Trebuchet MS"/>
                <a:cs typeface="Trebuchet MS"/>
              </a:rPr>
              <a:t>(SSH)</a:t>
            </a:r>
            <a:r>
              <a:rPr sz="1600" spc="-125" dirty="0">
                <a:solidFill>
                  <a:srgbClr val="262626"/>
                </a:solidFill>
                <a:latin typeface="Trebuchet MS"/>
                <a:cs typeface="Trebuchet MS"/>
              </a:rPr>
              <a:t> </a:t>
            </a:r>
            <a:r>
              <a:rPr sz="1600" spc="-60" dirty="0">
                <a:solidFill>
                  <a:srgbClr val="262626"/>
                </a:solidFill>
                <a:latin typeface="Trebuchet MS"/>
                <a:cs typeface="Trebuchet MS"/>
              </a:rPr>
              <a:t>into</a:t>
            </a:r>
            <a:r>
              <a:rPr sz="1600" spc="-135" dirty="0">
                <a:solidFill>
                  <a:srgbClr val="262626"/>
                </a:solidFill>
                <a:latin typeface="Trebuchet MS"/>
                <a:cs typeface="Trebuchet MS"/>
              </a:rPr>
              <a:t> </a:t>
            </a:r>
            <a:r>
              <a:rPr sz="1600" spc="-55" dirty="0">
                <a:solidFill>
                  <a:srgbClr val="262626"/>
                </a:solidFill>
                <a:latin typeface="Trebuchet MS"/>
                <a:cs typeface="Trebuchet MS"/>
              </a:rPr>
              <a:t>Amazon</a:t>
            </a:r>
            <a:r>
              <a:rPr sz="1600" spc="-130" dirty="0">
                <a:solidFill>
                  <a:srgbClr val="262626"/>
                </a:solidFill>
                <a:latin typeface="Trebuchet MS"/>
                <a:cs typeface="Trebuchet MS"/>
              </a:rPr>
              <a:t> </a:t>
            </a:r>
            <a:r>
              <a:rPr sz="1600" spc="-70" dirty="0">
                <a:solidFill>
                  <a:srgbClr val="262626"/>
                </a:solidFill>
                <a:latin typeface="Trebuchet MS"/>
                <a:cs typeface="Trebuchet MS"/>
              </a:rPr>
              <a:t>EC2</a:t>
            </a:r>
            <a:r>
              <a:rPr sz="1600" spc="-130" dirty="0">
                <a:solidFill>
                  <a:srgbClr val="262626"/>
                </a:solidFill>
                <a:latin typeface="Trebuchet MS"/>
                <a:cs typeface="Trebuchet MS"/>
              </a:rPr>
              <a:t> </a:t>
            </a:r>
            <a:r>
              <a:rPr sz="1600" spc="-65" dirty="0">
                <a:solidFill>
                  <a:srgbClr val="262626"/>
                </a:solidFill>
                <a:latin typeface="Trebuchet MS"/>
                <a:cs typeface="Trebuchet MS"/>
              </a:rPr>
              <a:t>Instance</a:t>
            </a:r>
            <a:r>
              <a:rPr sz="1600" spc="-120" dirty="0">
                <a:solidFill>
                  <a:srgbClr val="262626"/>
                </a:solidFill>
                <a:latin typeface="Trebuchet MS"/>
                <a:cs typeface="Trebuchet MS"/>
              </a:rPr>
              <a:t> </a:t>
            </a:r>
            <a:r>
              <a:rPr sz="1600" spc="-35" dirty="0">
                <a:solidFill>
                  <a:srgbClr val="262626"/>
                </a:solidFill>
                <a:latin typeface="Trebuchet MS"/>
                <a:cs typeface="Trebuchet MS"/>
              </a:rPr>
              <a:t>(Mac)</a:t>
            </a:r>
            <a:endParaRPr sz="1600" dirty="0">
              <a:latin typeface="Trebuchet MS"/>
              <a:cs typeface="Trebuchet MS"/>
            </a:endParaRPr>
          </a:p>
        </p:txBody>
      </p:sp>
    </p:spTree>
    <p:extLst>
      <p:ext uri="{BB962C8B-B14F-4D97-AF65-F5344CB8AC3E}">
        <p14:creationId xmlns:p14="http://schemas.microsoft.com/office/powerpoint/2010/main" val="3588250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p:nvPr/>
        </p:nvSpPr>
        <p:spPr>
          <a:xfrm>
            <a:off x="1734312" y="2819399"/>
            <a:ext cx="789940" cy="390525"/>
          </a:xfrm>
          <a:custGeom>
            <a:avLst/>
            <a:gdLst/>
            <a:ahLst/>
            <a:cxnLst/>
            <a:rect l="l" t="t" r="r" b="b"/>
            <a:pathLst>
              <a:path w="789939" h="390525">
                <a:moveTo>
                  <a:pt x="789432" y="195072"/>
                </a:moveTo>
                <a:lnTo>
                  <a:pt x="405384" y="195072"/>
                </a:lnTo>
                <a:lnTo>
                  <a:pt x="405384" y="0"/>
                </a:lnTo>
                <a:lnTo>
                  <a:pt x="0" y="0"/>
                </a:lnTo>
                <a:lnTo>
                  <a:pt x="0" y="195072"/>
                </a:lnTo>
                <a:lnTo>
                  <a:pt x="0" y="390144"/>
                </a:lnTo>
                <a:lnTo>
                  <a:pt x="789432" y="390144"/>
                </a:lnTo>
                <a:lnTo>
                  <a:pt x="789432" y="195072"/>
                </a:lnTo>
                <a:close/>
              </a:path>
            </a:pathLst>
          </a:custGeom>
          <a:solidFill>
            <a:srgbClr val="D1D1D1"/>
          </a:solidFill>
        </p:spPr>
        <p:txBody>
          <a:bodyPr wrap="square" lIns="0" tIns="0" rIns="0" bIns="0" rtlCol="0"/>
          <a:lstStyle/>
          <a:p>
            <a:endParaRPr/>
          </a:p>
        </p:txBody>
      </p:sp>
      <p:sp>
        <p:nvSpPr>
          <p:cNvPr id="8" name="object 8"/>
          <p:cNvSpPr/>
          <p:nvPr/>
        </p:nvSpPr>
        <p:spPr>
          <a:xfrm>
            <a:off x="2575560" y="2819399"/>
            <a:ext cx="1259205" cy="390525"/>
          </a:xfrm>
          <a:custGeom>
            <a:avLst/>
            <a:gdLst/>
            <a:ahLst/>
            <a:cxnLst/>
            <a:rect l="l" t="t" r="r" b="b"/>
            <a:pathLst>
              <a:path w="1259204" h="390525">
                <a:moveTo>
                  <a:pt x="1258824" y="195072"/>
                </a:moveTo>
                <a:lnTo>
                  <a:pt x="1231392" y="195072"/>
                </a:lnTo>
                <a:lnTo>
                  <a:pt x="1231392" y="0"/>
                </a:lnTo>
                <a:lnTo>
                  <a:pt x="0" y="0"/>
                </a:lnTo>
                <a:lnTo>
                  <a:pt x="0" y="195072"/>
                </a:lnTo>
                <a:lnTo>
                  <a:pt x="387096" y="195072"/>
                </a:lnTo>
                <a:lnTo>
                  <a:pt x="387096" y="390144"/>
                </a:lnTo>
                <a:lnTo>
                  <a:pt x="1258824" y="390144"/>
                </a:lnTo>
                <a:lnTo>
                  <a:pt x="1258824" y="195072"/>
                </a:lnTo>
                <a:close/>
              </a:path>
            </a:pathLst>
          </a:custGeom>
          <a:solidFill>
            <a:srgbClr val="D1D1D1"/>
          </a:solidFill>
        </p:spPr>
        <p:txBody>
          <a:bodyPr wrap="square" lIns="0" tIns="0" rIns="0" bIns="0" rtlCol="0"/>
          <a:lstStyle/>
          <a:p>
            <a:endParaRPr/>
          </a:p>
        </p:txBody>
      </p:sp>
      <p:sp>
        <p:nvSpPr>
          <p:cNvPr id="9" name="object 9"/>
          <p:cNvSpPr txBox="1"/>
          <p:nvPr/>
        </p:nvSpPr>
        <p:spPr>
          <a:xfrm>
            <a:off x="525666" y="1417001"/>
            <a:ext cx="6412865" cy="3585845"/>
          </a:xfrm>
          <a:prstGeom prst="rect">
            <a:avLst/>
          </a:prstGeom>
        </p:spPr>
        <p:txBody>
          <a:bodyPr vert="horz" wrap="square" lIns="0" tIns="12700" rIns="0" bIns="0" rtlCol="0">
            <a:spAutoFit/>
          </a:bodyPr>
          <a:lstStyle/>
          <a:p>
            <a:pPr marL="12700">
              <a:lnSpc>
                <a:spcPct val="100000"/>
              </a:lnSpc>
              <a:spcBef>
                <a:spcPts val="100"/>
              </a:spcBef>
            </a:pPr>
            <a:r>
              <a:rPr sz="1200" spc="-5" dirty="0">
                <a:latin typeface="Carlito"/>
                <a:cs typeface="Carlito"/>
              </a:rPr>
              <a:t>Let’s </a:t>
            </a:r>
            <a:r>
              <a:rPr sz="1200" dirty="0">
                <a:latin typeface="Carlito"/>
                <a:cs typeface="Carlito"/>
              </a:rPr>
              <a:t>add </a:t>
            </a:r>
            <a:r>
              <a:rPr sz="1200" spc="-5" dirty="0">
                <a:latin typeface="Carlito"/>
                <a:cs typeface="Carlito"/>
              </a:rPr>
              <a:t>some storage </a:t>
            </a:r>
            <a:r>
              <a:rPr sz="1200" dirty="0">
                <a:latin typeface="Carlito"/>
                <a:cs typeface="Carlito"/>
              </a:rPr>
              <a:t>to </a:t>
            </a:r>
            <a:r>
              <a:rPr sz="1200" spc="-5" dirty="0">
                <a:latin typeface="Carlito"/>
                <a:cs typeface="Carlito"/>
              </a:rPr>
              <a:t>our </a:t>
            </a:r>
            <a:r>
              <a:rPr sz="1200" dirty="0">
                <a:latin typeface="Carlito"/>
                <a:cs typeface="Carlito"/>
              </a:rPr>
              <a:t>instance, </a:t>
            </a:r>
            <a:r>
              <a:rPr sz="1200" spc="-5" dirty="0">
                <a:latin typeface="Carlito"/>
                <a:cs typeface="Carlito"/>
              </a:rPr>
              <a:t>tags </a:t>
            </a:r>
            <a:r>
              <a:rPr sz="1200" dirty="0">
                <a:latin typeface="Carlito"/>
                <a:cs typeface="Carlito"/>
              </a:rPr>
              <a:t>and security</a:t>
            </a:r>
            <a:r>
              <a:rPr sz="1200" spc="20" dirty="0">
                <a:latin typeface="Carlito"/>
                <a:cs typeface="Carlito"/>
              </a:rPr>
              <a:t> </a:t>
            </a:r>
            <a:r>
              <a:rPr sz="1200" spc="-5" dirty="0">
                <a:latin typeface="Carlito"/>
                <a:cs typeface="Carlito"/>
              </a:rPr>
              <a:t>groups:</a:t>
            </a:r>
            <a:endParaRPr sz="1200" dirty="0">
              <a:latin typeface="Carlito"/>
              <a:cs typeface="Carlito"/>
            </a:endParaRPr>
          </a:p>
          <a:p>
            <a:pPr>
              <a:lnSpc>
                <a:spcPct val="100000"/>
              </a:lnSpc>
              <a:spcBef>
                <a:spcPts val="45"/>
              </a:spcBef>
            </a:pPr>
            <a:endParaRPr sz="1100" dirty="0">
              <a:latin typeface="Carlito"/>
              <a:cs typeface="Carlito"/>
            </a:endParaRPr>
          </a:p>
          <a:p>
            <a:pPr marL="469900" indent="-228600">
              <a:lnSpc>
                <a:spcPct val="100000"/>
              </a:lnSpc>
              <a:spcBef>
                <a:spcPts val="5"/>
              </a:spcBef>
              <a:buAutoNum type="arabicPeriod"/>
              <a:tabLst>
                <a:tab pos="469900" algn="l"/>
              </a:tabLst>
            </a:pPr>
            <a:r>
              <a:rPr sz="1200" dirty="0">
                <a:latin typeface="Carlito"/>
                <a:cs typeface="Carlito"/>
              </a:rPr>
              <a:t>Click </a:t>
            </a:r>
            <a:r>
              <a:rPr sz="1200" b="1" dirty="0">
                <a:latin typeface="Carlito"/>
                <a:cs typeface="Carlito"/>
              </a:rPr>
              <a:t>Next: </a:t>
            </a:r>
            <a:r>
              <a:rPr sz="1200" b="1" spc="-5" dirty="0">
                <a:latin typeface="Carlito"/>
                <a:cs typeface="Carlito"/>
              </a:rPr>
              <a:t>Add </a:t>
            </a:r>
            <a:r>
              <a:rPr sz="1200" b="1" dirty="0">
                <a:latin typeface="Carlito"/>
                <a:cs typeface="Carlito"/>
              </a:rPr>
              <a:t>Storage</a:t>
            </a:r>
            <a:endParaRPr sz="1200" dirty="0">
              <a:latin typeface="Carlito"/>
              <a:cs typeface="Carlito"/>
            </a:endParaRPr>
          </a:p>
          <a:p>
            <a:pPr marL="927100" lvl="1" indent="-229235">
              <a:lnSpc>
                <a:spcPct val="100000"/>
              </a:lnSpc>
              <a:spcBef>
                <a:spcPts val="95"/>
              </a:spcBef>
              <a:buFont typeface="Symbol"/>
              <a:buChar char=""/>
              <a:tabLst>
                <a:tab pos="926465" algn="l"/>
                <a:tab pos="927100" algn="l"/>
              </a:tabLst>
            </a:pPr>
            <a:r>
              <a:rPr sz="1200" dirty="0">
                <a:latin typeface="Carlito"/>
                <a:cs typeface="Carlito"/>
              </a:rPr>
              <a:t>You </a:t>
            </a:r>
            <a:r>
              <a:rPr sz="1200" spc="-5" dirty="0">
                <a:latin typeface="Carlito"/>
                <a:cs typeface="Carlito"/>
              </a:rPr>
              <a:t>will not </a:t>
            </a:r>
            <a:r>
              <a:rPr sz="1200" dirty="0">
                <a:latin typeface="Carlito"/>
                <a:cs typeface="Carlito"/>
              </a:rPr>
              <a:t>need </a:t>
            </a:r>
            <a:r>
              <a:rPr sz="1200" spc="-5" dirty="0">
                <a:latin typeface="Carlito"/>
                <a:cs typeface="Carlito"/>
              </a:rPr>
              <a:t>another </a:t>
            </a:r>
            <a:r>
              <a:rPr sz="1200" dirty="0">
                <a:latin typeface="Carlito"/>
                <a:cs typeface="Carlito"/>
              </a:rPr>
              <a:t>Amazon Elastic </a:t>
            </a:r>
            <a:r>
              <a:rPr sz="1200" spc="-5" dirty="0">
                <a:latin typeface="Carlito"/>
                <a:cs typeface="Carlito"/>
              </a:rPr>
              <a:t>Block </a:t>
            </a:r>
            <a:r>
              <a:rPr sz="1200" dirty="0">
                <a:latin typeface="Carlito"/>
                <a:cs typeface="Carlito"/>
              </a:rPr>
              <a:t>Store</a:t>
            </a:r>
            <a:r>
              <a:rPr sz="1200" spc="5" dirty="0">
                <a:latin typeface="Carlito"/>
                <a:cs typeface="Carlito"/>
              </a:rPr>
              <a:t> </a:t>
            </a:r>
            <a:r>
              <a:rPr sz="1200" spc="-5" dirty="0">
                <a:latin typeface="Carlito"/>
                <a:cs typeface="Carlito"/>
              </a:rPr>
              <a:t>volume.</a:t>
            </a:r>
            <a:endParaRPr sz="1200" dirty="0">
              <a:latin typeface="Carlito"/>
              <a:cs typeface="Carlito"/>
            </a:endParaRPr>
          </a:p>
          <a:p>
            <a:pPr marL="469900" indent="-228600">
              <a:lnSpc>
                <a:spcPct val="100000"/>
              </a:lnSpc>
              <a:spcBef>
                <a:spcPts val="25"/>
              </a:spcBef>
              <a:buAutoNum type="arabicPeriod"/>
              <a:tabLst>
                <a:tab pos="469900" algn="l"/>
              </a:tabLst>
            </a:pPr>
            <a:r>
              <a:rPr sz="1200" dirty="0">
                <a:latin typeface="Carlito"/>
                <a:cs typeface="Carlito"/>
              </a:rPr>
              <a:t>Click </a:t>
            </a:r>
            <a:r>
              <a:rPr sz="1200" b="1" dirty="0">
                <a:latin typeface="Carlito"/>
                <a:cs typeface="Carlito"/>
              </a:rPr>
              <a:t>Next: </a:t>
            </a:r>
            <a:r>
              <a:rPr sz="1200" b="1" spc="-5" dirty="0">
                <a:latin typeface="Carlito"/>
                <a:cs typeface="Carlito"/>
              </a:rPr>
              <a:t>Add </a:t>
            </a:r>
            <a:r>
              <a:rPr sz="1200" b="1" dirty="0">
                <a:latin typeface="Carlito"/>
                <a:cs typeface="Carlito"/>
              </a:rPr>
              <a:t>Tags</a:t>
            </a:r>
            <a:endParaRPr sz="1200" dirty="0">
              <a:latin typeface="Carlito"/>
              <a:cs typeface="Carlito"/>
            </a:endParaRPr>
          </a:p>
          <a:p>
            <a:pPr marL="469900" indent="-228600">
              <a:lnSpc>
                <a:spcPct val="100000"/>
              </a:lnSpc>
              <a:spcBef>
                <a:spcPts val="20"/>
              </a:spcBef>
              <a:buAutoNum type="arabicPeriod"/>
              <a:tabLst>
                <a:tab pos="469900" algn="l"/>
              </a:tabLst>
            </a:pPr>
            <a:r>
              <a:rPr sz="1200" dirty="0">
                <a:latin typeface="Carlito"/>
                <a:cs typeface="Carlito"/>
              </a:rPr>
              <a:t>Click </a:t>
            </a:r>
            <a:r>
              <a:rPr sz="1200" b="1" spc="-5" dirty="0">
                <a:latin typeface="Carlito"/>
                <a:cs typeface="Carlito"/>
              </a:rPr>
              <a:t>Add </a:t>
            </a:r>
            <a:r>
              <a:rPr sz="1200" b="1" dirty="0">
                <a:latin typeface="Carlito"/>
                <a:cs typeface="Carlito"/>
              </a:rPr>
              <a:t>tag </a:t>
            </a:r>
            <a:r>
              <a:rPr sz="1200" dirty="0">
                <a:latin typeface="Carlito"/>
                <a:cs typeface="Carlito"/>
              </a:rPr>
              <a:t>then </a:t>
            </a:r>
            <a:r>
              <a:rPr sz="1200" spc="-5" dirty="0">
                <a:latin typeface="Carlito"/>
                <a:cs typeface="Carlito"/>
              </a:rPr>
              <a:t>configure:</a:t>
            </a:r>
            <a:endParaRPr sz="1200" dirty="0">
              <a:latin typeface="Carlito"/>
              <a:cs typeface="Carlito"/>
            </a:endParaRPr>
          </a:p>
          <a:p>
            <a:pPr marL="927100" lvl="1" indent="-229235">
              <a:lnSpc>
                <a:spcPct val="100000"/>
              </a:lnSpc>
              <a:spcBef>
                <a:spcPts val="100"/>
              </a:spcBef>
              <a:buFont typeface="Symbol"/>
              <a:buChar char=""/>
              <a:tabLst>
                <a:tab pos="926465" algn="l"/>
                <a:tab pos="927100" algn="l"/>
              </a:tabLst>
            </a:pPr>
            <a:r>
              <a:rPr sz="1200" b="1" dirty="0">
                <a:latin typeface="Carlito"/>
                <a:cs typeface="Carlito"/>
              </a:rPr>
              <a:t>Key: </a:t>
            </a:r>
            <a:r>
              <a:rPr sz="1200" spc="-5" dirty="0">
                <a:latin typeface="Carlito"/>
                <a:cs typeface="Carlito"/>
              </a:rPr>
              <a:t>Name </a:t>
            </a:r>
            <a:r>
              <a:rPr sz="1200" b="1" spc="-5" dirty="0">
                <a:latin typeface="Carlito"/>
                <a:cs typeface="Carlito"/>
              </a:rPr>
              <a:t>Value</a:t>
            </a:r>
            <a:r>
              <a:rPr sz="1200" spc="-5" dirty="0">
                <a:latin typeface="Carlito"/>
                <a:cs typeface="Carlito"/>
              </a:rPr>
              <a:t>:  </a:t>
            </a:r>
            <a:r>
              <a:rPr sz="1200" dirty="0">
                <a:latin typeface="Carlito"/>
                <a:cs typeface="Carlito"/>
              </a:rPr>
              <a:t>SSH </a:t>
            </a:r>
            <a:r>
              <a:rPr sz="1200" spc="-5" dirty="0">
                <a:latin typeface="Carlito"/>
                <a:cs typeface="Carlito"/>
              </a:rPr>
              <a:t>Practice</a:t>
            </a:r>
            <a:r>
              <a:rPr sz="1200" spc="-30" dirty="0">
                <a:latin typeface="Carlito"/>
                <a:cs typeface="Carlito"/>
              </a:rPr>
              <a:t> </a:t>
            </a:r>
            <a:r>
              <a:rPr sz="1200" dirty="0">
                <a:latin typeface="Carlito"/>
                <a:cs typeface="Carlito"/>
              </a:rPr>
              <a:t>Server</a:t>
            </a:r>
          </a:p>
          <a:p>
            <a:pPr marL="927100" lvl="1" indent="-229235">
              <a:lnSpc>
                <a:spcPct val="100000"/>
              </a:lnSpc>
              <a:spcBef>
                <a:spcPts val="95"/>
              </a:spcBef>
              <a:buFont typeface="Symbol"/>
              <a:buChar char=""/>
              <a:tabLst>
                <a:tab pos="926465" algn="l"/>
                <a:tab pos="927100" algn="l"/>
              </a:tabLst>
            </a:pPr>
            <a:r>
              <a:rPr sz="1200" b="1" dirty="0">
                <a:latin typeface="Carlito"/>
                <a:cs typeface="Carlito"/>
              </a:rPr>
              <a:t>Key: </a:t>
            </a:r>
            <a:r>
              <a:rPr sz="1200" spc="-5" dirty="0">
                <a:latin typeface="Carlito"/>
                <a:cs typeface="Carlito"/>
              </a:rPr>
              <a:t>Department </a:t>
            </a:r>
            <a:r>
              <a:rPr sz="1200" b="1" spc="-5" dirty="0">
                <a:latin typeface="Carlito"/>
                <a:cs typeface="Carlito"/>
              </a:rPr>
              <a:t>Value</a:t>
            </a:r>
            <a:r>
              <a:rPr sz="1200" spc="-5" dirty="0">
                <a:latin typeface="Carlito"/>
                <a:cs typeface="Carlito"/>
              </a:rPr>
              <a:t>:</a:t>
            </a:r>
            <a:r>
              <a:rPr sz="1200" spc="229" dirty="0">
                <a:latin typeface="Carlito"/>
                <a:cs typeface="Carlito"/>
              </a:rPr>
              <a:t> </a:t>
            </a:r>
            <a:r>
              <a:rPr sz="1200" spc="-5" dirty="0">
                <a:solidFill>
                  <a:srgbClr val="ED7D31"/>
                </a:solidFill>
                <a:latin typeface="Carlito"/>
                <a:cs typeface="Carlito"/>
              </a:rPr>
              <a:t>Development</a:t>
            </a:r>
            <a:endParaRPr sz="1200" dirty="0">
              <a:latin typeface="Carlito"/>
              <a:cs typeface="Carlito"/>
            </a:endParaRPr>
          </a:p>
          <a:p>
            <a:pPr marL="469900" indent="-228600">
              <a:lnSpc>
                <a:spcPct val="100000"/>
              </a:lnSpc>
              <a:spcBef>
                <a:spcPts val="25"/>
              </a:spcBef>
              <a:buAutoNum type="arabicPeriod"/>
              <a:tabLst>
                <a:tab pos="469900" algn="l"/>
              </a:tabLst>
            </a:pPr>
            <a:r>
              <a:rPr sz="1200" dirty="0">
                <a:latin typeface="Carlito"/>
                <a:cs typeface="Carlito"/>
              </a:rPr>
              <a:t>Click </a:t>
            </a:r>
            <a:r>
              <a:rPr sz="1200" b="1" dirty="0">
                <a:latin typeface="Carlito"/>
                <a:cs typeface="Carlito"/>
              </a:rPr>
              <a:t>Next: Configure Security</a:t>
            </a:r>
            <a:r>
              <a:rPr sz="1200" b="1" spc="-10" dirty="0">
                <a:latin typeface="Carlito"/>
                <a:cs typeface="Carlito"/>
              </a:rPr>
              <a:t> </a:t>
            </a:r>
            <a:r>
              <a:rPr sz="1200" b="1" dirty="0">
                <a:latin typeface="Carlito"/>
                <a:cs typeface="Carlito"/>
              </a:rPr>
              <a:t>Group</a:t>
            </a:r>
            <a:endParaRPr sz="1200" dirty="0">
              <a:latin typeface="Carlito"/>
              <a:cs typeface="Carlito"/>
            </a:endParaRPr>
          </a:p>
          <a:p>
            <a:pPr marL="469900" indent="-228600">
              <a:lnSpc>
                <a:spcPct val="100000"/>
              </a:lnSpc>
              <a:spcBef>
                <a:spcPts val="20"/>
              </a:spcBef>
              <a:buAutoNum type="arabicPeriod"/>
              <a:tabLst>
                <a:tab pos="469900" algn="l"/>
              </a:tabLst>
            </a:pPr>
            <a:r>
              <a:rPr sz="1200" spc="-5" dirty="0">
                <a:latin typeface="Carlito"/>
                <a:cs typeface="Carlito"/>
              </a:rPr>
              <a:t>Configure </a:t>
            </a:r>
            <a:r>
              <a:rPr sz="1200" dirty="0">
                <a:latin typeface="Carlito"/>
                <a:cs typeface="Carlito"/>
              </a:rPr>
              <a:t>a </a:t>
            </a:r>
            <a:r>
              <a:rPr sz="1200" b="1" dirty="0">
                <a:latin typeface="Carlito"/>
                <a:cs typeface="Carlito"/>
              </a:rPr>
              <a:t>new </a:t>
            </a:r>
            <a:r>
              <a:rPr sz="1200" dirty="0">
                <a:latin typeface="Carlito"/>
                <a:cs typeface="Carlito"/>
              </a:rPr>
              <a:t>security </a:t>
            </a:r>
            <a:r>
              <a:rPr sz="1200" spc="-5" dirty="0">
                <a:latin typeface="Carlito"/>
                <a:cs typeface="Carlito"/>
              </a:rPr>
              <a:t>group </a:t>
            </a:r>
            <a:r>
              <a:rPr sz="1200" dirty="0">
                <a:latin typeface="Carlito"/>
                <a:cs typeface="Carlito"/>
              </a:rPr>
              <a:t>as</a:t>
            </a:r>
            <a:r>
              <a:rPr sz="1200" spc="-5" dirty="0">
                <a:latin typeface="Carlito"/>
                <a:cs typeface="Carlito"/>
              </a:rPr>
              <a:t> follows:</a:t>
            </a:r>
            <a:endParaRPr sz="1200" dirty="0">
              <a:latin typeface="Carlito"/>
              <a:cs typeface="Carlito"/>
            </a:endParaRPr>
          </a:p>
          <a:p>
            <a:pPr>
              <a:lnSpc>
                <a:spcPct val="100000"/>
              </a:lnSpc>
              <a:spcBef>
                <a:spcPts val="25"/>
              </a:spcBef>
              <a:buFont typeface="Carlito"/>
              <a:buAutoNum type="arabicPeriod"/>
            </a:pPr>
            <a:endParaRPr sz="1200" dirty="0">
              <a:latin typeface="Carlito"/>
              <a:cs typeface="Carlito"/>
            </a:endParaRPr>
          </a:p>
          <a:p>
            <a:pPr marL="927100" lvl="1" indent="-229235">
              <a:lnSpc>
                <a:spcPct val="100000"/>
              </a:lnSpc>
              <a:buFont typeface="Symbol"/>
              <a:buChar char=""/>
              <a:tabLst>
                <a:tab pos="926465" algn="l"/>
                <a:tab pos="927100" algn="l"/>
              </a:tabLst>
            </a:pPr>
            <a:r>
              <a:rPr sz="1200" b="1" dirty="0">
                <a:latin typeface="Carlito"/>
                <a:cs typeface="Carlito"/>
              </a:rPr>
              <a:t>Security Group </a:t>
            </a:r>
            <a:r>
              <a:rPr sz="1200" spc="-5" dirty="0">
                <a:latin typeface="Carlito"/>
                <a:cs typeface="Carlito"/>
              </a:rPr>
              <a:t>name: </a:t>
            </a:r>
            <a:r>
              <a:rPr sz="1200" dirty="0">
                <a:solidFill>
                  <a:srgbClr val="ED7D31"/>
                </a:solidFill>
                <a:latin typeface="Carlito"/>
                <a:cs typeface="Carlito"/>
              </a:rPr>
              <a:t>SSH </a:t>
            </a:r>
            <a:r>
              <a:rPr sz="1200" spc="-5" dirty="0">
                <a:solidFill>
                  <a:srgbClr val="ED7D31"/>
                </a:solidFill>
                <a:latin typeface="Carlito"/>
                <a:cs typeface="Carlito"/>
              </a:rPr>
              <a:t>Practice</a:t>
            </a:r>
            <a:r>
              <a:rPr sz="1200" spc="-15" dirty="0">
                <a:solidFill>
                  <a:srgbClr val="ED7D31"/>
                </a:solidFill>
                <a:latin typeface="Carlito"/>
                <a:cs typeface="Carlito"/>
              </a:rPr>
              <a:t> </a:t>
            </a:r>
            <a:r>
              <a:rPr sz="1200" dirty="0">
                <a:solidFill>
                  <a:srgbClr val="ED7D31"/>
                </a:solidFill>
                <a:latin typeface="Carlito"/>
                <a:cs typeface="Carlito"/>
              </a:rPr>
              <a:t>SG</a:t>
            </a:r>
            <a:endParaRPr sz="1200" dirty="0">
              <a:latin typeface="Carlito"/>
              <a:cs typeface="Carlito"/>
            </a:endParaRPr>
          </a:p>
          <a:p>
            <a:pPr marL="927100" lvl="1" indent="-229235">
              <a:lnSpc>
                <a:spcPct val="100000"/>
              </a:lnSpc>
              <a:spcBef>
                <a:spcPts val="70"/>
              </a:spcBef>
              <a:buFont typeface="Symbol"/>
              <a:buChar char=""/>
              <a:tabLst>
                <a:tab pos="926465" algn="l"/>
                <a:tab pos="927100" algn="l"/>
              </a:tabLst>
            </a:pPr>
            <a:r>
              <a:rPr sz="1200" b="1" spc="-5" dirty="0">
                <a:latin typeface="Carlito"/>
                <a:cs typeface="Carlito"/>
              </a:rPr>
              <a:t>Description: </a:t>
            </a:r>
            <a:r>
              <a:rPr sz="1200" dirty="0">
                <a:solidFill>
                  <a:srgbClr val="ED7D31"/>
                </a:solidFill>
                <a:latin typeface="Carlito"/>
                <a:cs typeface="Carlito"/>
              </a:rPr>
              <a:t>This security </a:t>
            </a:r>
            <a:r>
              <a:rPr sz="1200" spc="-5" dirty="0">
                <a:solidFill>
                  <a:srgbClr val="ED7D31"/>
                </a:solidFill>
                <a:latin typeface="Carlito"/>
                <a:cs typeface="Carlito"/>
              </a:rPr>
              <a:t>group </a:t>
            </a:r>
            <a:r>
              <a:rPr sz="1200" dirty="0">
                <a:solidFill>
                  <a:srgbClr val="ED7D31"/>
                </a:solidFill>
                <a:latin typeface="Carlito"/>
                <a:cs typeface="Carlito"/>
              </a:rPr>
              <a:t>is </a:t>
            </a:r>
            <a:r>
              <a:rPr sz="1200" spc="-5" dirty="0">
                <a:solidFill>
                  <a:srgbClr val="ED7D31"/>
                </a:solidFill>
                <a:latin typeface="Carlito"/>
                <a:cs typeface="Carlito"/>
              </a:rPr>
              <a:t>for </a:t>
            </a:r>
            <a:r>
              <a:rPr sz="1200" dirty="0">
                <a:solidFill>
                  <a:srgbClr val="ED7D31"/>
                </a:solidFill>
                <a:latin typeface="Carlito"/>
                <a:cs typeface="Carlito"/>
              </a:rPr>
              <a:t>SSH </a:t>
            </a:r>
            <a:r>
              <a:rPr sz="1200" spc="-5" dirty="0">
                <a:solidFill>
                  <a:srgbClr val="ED7D31"/>
                </a:solidFill>
                <a:latin typeface="Carlito"/>
                <a:cs typeface="Carlito"/>
              </a:rPr>
              <a:t>practice.</a:t>
            </a:r>
            <a:endParaRPr sz="1200" dirty="0">
              <a:latin typeface="Carlito"/>
              <a:cs typeface="Carlito"/>
            </a:endParaRPr>
          </a:p>
          <a:p>
            <a:pPr marL="927100" lvl="1" indent="-229235">
              <a:lnSpc>
                <a:spcPct val="100000"/>
              </a:lnSpc>
              <a:spcBef>
                <a:spcPts val="100"/>
              </a:spcBef>
              <a:buFont typeface="Symbol"/>
              <a:buChar char=""/>
              <a:tabLst>
                <a:tab pos="926465" algn="l"/>
                <a:tab pos="927100" algn="l"/>
              </a:tabLst>
            </a:pPr>
            <a:r>
              <a:rPr sz="1200" spc="-5" dirty="0">
                <a:latin typeface="Carlito"/>
                <a:cs typeface="Carlito"/>
              </a:rPr>
              <a:t>By </a:t>
            </a:r>
            <a:r>
              <a:rPr sz="1200" dirty="0">
                <a:latin typeface="Carlito"/>
                <a:cs typeface="Carlito"/>
              </a:rPr>
              <a:t>default, the Type SSH </a:t>
            </a:r>
            <a:r>
              <a:rPr sz="1200" spc="-5" dirty="0">
                <a:latin typeface="Carlito"/>
                <a:cs typeface="Carlito"/>
              </a:rPr>
              <a:t>with Port </a:t>
            </a:r>
            <a:r>
              <a:rPr sz="1200" dirty="0">
                <a:latin typeface="Carlito"/>
                <a:cs typeface="Carlito"/>
              </a:rPr>
              <a:t>22 has been</a:t>
            </a:r>
            <a:r>
              <a:rPr sz="1200" spc="-5" dirty="0">
                <a:latin typeface="Carlito"/>
                <a:cs typeface="Carlito"/>
              </a:rPr>
              <a:t> </a:t>
            </a:r>
            <a:r>
              <a:rPr sz="1200" dirty="0">
                <a:latin typeface="Carlito"/>
                <a:cs typeface="Carlito"/>
              </a:rPr>
              <a:t>added</a:t>
            </a:r>
          </a:p>
          <a:p>
            <a:pPr marL="927100" lvl="1" indent="-229235">
              <a:lnSpc>
                <a:spcPct val="100000"/>
              </a:lnSpc>
              <a:spcBef>
                <a:spcPts val="95"/>
              </a:spcBef>
              <a:buFont typeface="Symbol"/>
              <a:buChar char=""/>
              <a:tabLst>
                <a:tab pos="926465" algn="l"/>
                <a:tab pos="927100" algn="l"/>
              </a:tabLst>
            </a:pPr>
            <a:r>
              <a:rPr sz="1200" dirty="0">
                <a:latin typeface="Carlito"/>
                <a:cs typeface="Carlito"/>
              </a:rPr>
              <a:t>Click </a:t>
            </a:r>
            <a:r>
              <a:rPr sz="1200" b="1" spc="-5" dirty="0">
                <a:latin typeface="Carlito"/>
                <a:cs typeface="Carlito"/>
              </a:rPr>
              <a:t>Review </a:t>
            </a:r>
            <a:r>
              <a:rPr sz="1200" b="1" dirty="0">
                <a:latin typeface="Carlito"/>
                <a:cs typeface="Carlito"/>
              </a:rPr>
              <a:t>and Launch</a:t>
            </a:r>
            <a:endParaRPr sz="1200" dirty="0">
              <a:latin typeface="Carlito"/>
              <a:cs typeface="Carlito"/>
            </a:endParaRPr>
          </a:p>
          <a:p>
            <a:pPr lvl="1">
              <a:lnSpc>
                <a:spcPct val="100000"/>
              </a:lnSpc>
              <a:spcBef>
                <a:spcPts val="10"/>
              </a:spcBef>
              <a:buFont typeface="Symbol"/>
              <a:buChar char=""/>
            </a:pPr>
            <a:endParaRPr sz="1150" dirty="0">
              <a:latin typeface="Carlito"/>
              <a:cs typeface="Carlito"/>
            </a:endParaRPr>
          </a:p>
          <a:p>
            <a:pPr marL="469900" indent="-228600">
              <a:lnSpc>
                <a:spcPct val="100000"/>
              </a:lnSpc>
              <a:buAutoNum type="arabicPeriod"/>
              <a:tabLst>
                <a:tab pos="469900" algn="l"/>
              </a:tabLst>
            </a:pPr>
            <a:r>
              <a:rPr sz="1200" spc="-5" dirty="0">
                <a:latin typeface="Carlito"/>
                <a:cs typeface="Carlito"/>
              </a:rPr>
              <a:t>Review </a:t>
            </a:r>
            <a:r>
              <a:rPr sz="1200" dirty="0">
                <a:latin typeface="Carlito"/>
                <a:cs typeface="Carlito"/>
              </a:rPr>
              <a:t>the details, </a:t>
            </a:r>
            <a:r>
              <a:rPr sz="1200" spc="-5" dirty="0">
                <a:latin typeface="Carlito"/>
                <a:cs typeface="Carlito"/>
              </a:rPr>
              <a:t>scroll down, </a:t>
            </a:r>
            <a:r>
              <a:rPr sz="1200" dirty="0">
                <a:latin typeface="Carlito"/>
                <a:cs typeface="Carlito"/>
              </a:rPr>
              <a:t>and click</a:t>
            </a:r>
            <a:r>
              <a:rPr sz="1200" spc="5" dirty="0">
                <a:latin typeface="Carlito"/>
                <a:cs typeface="Carlito"/>
              </a:rPr>
              <a:t> </a:t>
            </a:r>
            <a:r>
              <a:rPr sz="1200" b="1" spc="-5" dirty="0">
                <a:latin typeface="Carlito"/>
                <a:cs typeface="Carlito"/>
              </a:rPr>
              <a:t>Launch</a:t>
            </a:r>
            <a:r>
              <a:rPr sz="1200" spc="-5" dirty="0">
                <a:latin typeface="Carlito"/>
                <a:cs typeface="Carlito"/>
              </a:rPr>
              <a:t>.</a:t>
            </a:r>
            <a:endParaRPr sz="1200" dirty="0">
              <a:latin typeface="Carlito"/>
              <a:cs typeface="Carlito"/>
            </a:endParaRPr>
          </a:p>
          <a:p>
            <a:pPr marL="469265" marR="5080" indent="-228600">
              <a:lnSpc>
                <a:spcPct val="101699"/>
              </a:lnSpc>
              <a:buAutoNum type="arabicPeriod"/>
              <a:tabLst>
                <a:tab pos="469900" algn="l"/>
              </a:tabLst>
            </a:pPr>
            <a:r>
              <a:rPr sz="1200" dirty="0">
                <a:latin typeface="Carlito"/>
                <a:cs typeface="Carlito"/>
              </a:rPr>
              <a:t>The key pair </a:t>
            </a:r>
            <a:r>
              <a:rPr sz="1200" spc="-5" dirty="0">
                <a:latin typeface="Carlito"/>
                <a:cs typeface="Carlito"/>
              </a:rPr>
              <a:t>modal displays. </a:t>
            </a:r>
            <a:r>
              <a:rPr sz="1200" dirty="0">
                <a:latin typeface="Carlito"/>
                <a:cs typeface="Carlito"/>
              </a:rPr>
              <a:t>In the </a:t>
            </a:r>
            <a:r>
              <a:rPr sz="1200" spc="-5" dirty="0">
                <a:latin typeface="Carlito"/>
                <a:cs typeface="Carlito"/>
              </a:rPr>
              <a:t>dropdown, </a:t>
            </a:r>
            <a:r>
              <a:rPr sz="1200" dirty="0">
                <a:latin typeface="Carlito"/>
                <a:cs typeface="Carlito"/>
              </a:rPr>
              <a:t>select </a:t>
            </a:r>
            <a:r>
              <a:rPr sz="1200" b="1" dirty="0">
                <a:latin typeface="Carlito"/>
                <a:cs typeface="Carlito"/>
              </a:rPr>
              <a:t>Create a new key pair, </a:t>
            </a:r>
            <a:r>
              <a:rPr sz="1200" spc="-5" dirty="0">
                <a:latin typeface="Carlito"/>
                <a:cs typeface="Carlito"/>
              </a:rPr>
              <a:t>name your </a:t>
            </a:r>
            <a:r>
              <a:rPr sz="1200" dirty="0">
                <a:latin typeface="Carlito"/>
                <a:cs typeface="Carlito"/>
              </a:rPr>
              <a:t>Key Pair </a:t>
            </a:r>
            <a:r>
              <a:rPr sz="1200" dirty="0">
                <a:solidFill>
                  <a:srgbClr val="ED7D31"/>
                </a:solidFill>
                <a:latin typeface="Carlito"/>
                <a:cs typeface="Carlito"/>
              </a:rPr>
              <a:t> </a:t>
            </a:r>
            <a:r>
              <a:rPr sz="1200" spc="-5" dirty="0">
                <a:solidFill>
                  <a:srgbClr val="ED7D31"/>
                </a:solidFill>
                <a:latin typeface="Carlito"/>
                <a:cs typeface="Carlito"/>
              </a:rPr>
              <a:t>my_ssh_key, </a:t>
            </a:r>
            <a:r>
              <a:rPr sz="1200" dirty="0">
                <a:latin typeface="Carlito"/>
                <a:cs typeface="Carlito"/>
              </a:rPr>
              <a:t>then click </a:t>
            </a:r>
            <a:r>
              <a:rPr sz="1200" b="1" spc="-5" dirty="0">
                <a:latin typeface="Carlito"/>
                <a:cs typeface="Carlito"/>
              </a:rPr>
              <a:t>Download Key Pair </a:t>
            </a:r>
            <a:r>
              <a:rPr sz="1200" dirty="0">
                <a:latin typeface="Carlito"/>
                <a:cs typeface="Carlito"/>
              </a:rPr>
              <a:t>and </a:t>
            </a:r>
            <a:r>
              <a:rPr sz="1200" spc="-5" dirty="0">
                <a:latin typeface="Carlito"/>
                <a:cs typeface="Carlito"/>
              </a:rPr>
              <a:t>save </a:t>
            </a:r>
            <a:r>
              <a:rPr sz="1200" dirty="0">
                <a:latin typeface="Carlito"/>
                <a:cs typeface="Carlito"/>
              </a:rPr>
              <a:t>the it to </a:t>
            </a:r>
            <a:r>
              <a:rPr sz="1200" spc="-5" dirty="0">
                <a:latin typeface="Carlito"/>
                <a:cs typeface="Carlito"/>
              </a:rPr>
              <a:t>your</a:t>
            </a:r>
            <a:r>
              <a:rPr sz="1200" spc="10" dirty="0">
                <a:latin typeface="Carlito"/>
                <a:cs typeface="Carlito"/>
              </a:rPr>
              <a:t> </a:t>
            </a:r>
            <a:r>
              <a:rPr sz="1200" dirty="0">
                <a:latin typeface="Carlito"/>
                <a:cs typeface="Carlito"/>
              </a:rPr>
              <a:t>desktop.</a:t>
            </a:r>
          </a:p>
        </p:txBody>
      </p:sp>
      <p:sp>
        <p:nvSpPr>
          <p:cNvPr id="10" name="object 10"/>
          <p:cNvSpPr txBox="1"/>
          <p:nvPr/>
        </p:nvSpPr>
        <p:spPr>
          <a:xfrm>
            <a:off x="727963" y="6299708"/>
            <a:ext cx="5321300" cy="394335"/>
          </a:xfrm>
          <a:prstGeom prst="rect">
            <a:avLst/>
          </a:prstGeom>
        </p:spPr>
        <p:txBody>
          <a:bodyPr vert="horz" wrap="square" lIns="0" tIns="12700" rIns="0" bIns="0" rtlCol="0">
            <a:spAutoFit/>
          </a:bodyPr>
          <a:lstStyle/>
          <a:p>
            <a:pPr marL="241300" indent="-228600">
              <a:lnSpc>
                <a:spcPct val="100000"/>
              </a:lnSpc>
              <a:spcBef>
                <a:spcPts val="100"/>
              </a:spcBef>
              <a:buAutoNum type="arabicPeriod" startAt="8"/>
              <a:tabLst>
                <a:tab pos="241300" algn="l"/>
              </a:tabLst>
            </a:pPr>
            <a:r>
              <a:rPr sz="1200" spc="-5" dirty="0">
                <a:latin typeface="Carlito"/>
                <a:cs typeface="Carlito"/>
              </a:rPr>
              <a:t>After you have downloaded your </a:t>
            </a:r>
            <a:r>
              <a:rPr sz="1200" dirty="0">
                <a:latin typeface="Carlito"/>
                <a:cs typeface="Carlito"/>
              </a:rPr>
              <a:t>key pair to </a:t>
            </a:r>
            <a:r>
              <a:rPr sz="1200" spc="-5" dirty="0">
                <a:latin typeface="Carlito"/>
                <a:cs typeface="Carlito"/>
              </a:rPr>
              <a:t>your desktop, </a:t>
            </a:r>
            <a:r>
              <a:rPr sz="1200" dirty="0">
                <a:latin typeface="Carlito"/>
                <a:cs typeface="Carlito"/>
              </a:rPr>
              <a:t>click </a:t>
            </a:r>
            <a:r>
              <a:rPr sz="1200" b="1" dirty="0">
                <a:latin typeface="Carlito"/>
                <a:cs typeface="Carlito"/>
              </a:rPr>
              <a:t>Launch</a:t>
            </a:r>
            <a:r>
              <a:rPr sz="1200" b="1" spc="110" dirty="0">
                <a:latin typeface="Carlito"/>
                <a:cs typeface="Carlito"/>
              </a:rPr>
              <a:t> </a:t>
            </a:r>
            <a:r>
              <a:rPr sz="1200" b="1" spc="-5" dirty="0">
                <a:latin typeface="Carlito"/>
                <a:cs typeface="Carlito"/>
              </a:rPr>
              <a:t>Instances.</a:t>
            </a:r>
            <a:endParaRPr sz="1200">
              <a:latin typeface="Carlito"/>
              <a:cs typeface="Carlito"/>
            </a:endParaRPr>
          </a:p>
          <a:p>
            <a:pPr marL="241300" indent="-228600">
              <a:lnSpc>
                <a:spcPct val="100000"/>
              </a:lnSpc>
              <a:spcBef>
                <a:spcPts val="20"/>
              </a:spcBef>
              <a:buAutoNum type="arabicPeriod" startAt="8"/>
              <a:tabLst>
                <a:tab pos="241300" algn="l"/>
              </a:tabLst>
            </a:pPr>
            <a:r>
              <a:rPr sz="1200" dirty="0">
                <a:latin typeface="Carlito"/>
                <a:cs typeface="Carlito"/>
              </a:rPr>
              <a:t>On the </a:t>
            </a:r>
            <a:r>
              <a:rPr sz="1200" b="1" dirty="0">
                <a:latin typeface="Carlito"/>
                <a:cs typeface="Carlito"/>
              </a:rPr>
              <a:t>Launch Status </a:t>
            </a:r>
            <a:r>
              <a:rPr sz="1200" spc="-5" dirty="0">
                <a:latin typeface="Carlito"/>
                <a:cs typeface="Carlito"/>
              </a:rPr>
              <a:t>page, scroll </a:t>
            </a:r>
            <a:r>
              <a:rPr sz="1200" dirty="0">
                <a:latin typeface="Carlito"/>
                <a:cs typeface="Carlito"/>
              </a:rPr>
              <a:t>to the </a:t>
            </a:r>
            <a:r>
              <a:rPr sz="1200" spc="-5" dirty="0">
                <a:latin typeface="Carlito"/>
                <a:cs typeface="Carlito"/>
              </a:rPr>
              <a:t>bottom </a:t>
            </a:r>
            <a:r>
              <a:rPr sz="1200" dirty="0">
                <a:latin typeface="Carlito"/>
                <a:cs typeface="Carlito"/>
              </a:rPr>
              <a:t>and click </a:t>
            </a:r>
            <a:r>
              <a:rPr sz="1200" b="1" spc="-5" dirty="0">
                <a:latin typeface="Carlito"/>
                <a:cs typeface="Carlito"/>
              </a:rPr>
              <a:t>View</a:t>
            </a:r>
            <a:r>
              <a:rPr sz="1200" b="1" spc="-20" dirty="0">
                <a:latin typeface="Carlito"/>
                <a:cs typeface="Carlito"/>
              </a:rPr>
              <a:t> </a:t>
            </a:r>
            <a:r>
              <a:rPr sz="1200" b="1" spc="-5" dirty="0">
                <a:latin typeface="Carlito"/>
                <a:cs typeface="Carlito"/>
              </a:rPr>
              <a:t>Instances.</a:t>
            </a:r>
            <a:endParaRPr sz="1200">
              <a:latin typeface="Carlito"/>
              <a:cs typeface="Carlito"/>
            </a:endParaRPr>
          </a:p>
        </p:txBody>
      </p:sp>
      <p:sp>
        <p:nvSpPr>
          <p:cNvPr id="11" name="object 11"/>
          <p:cNvSpPr/>
          <p:nvPr/>
        </p:nvSpPr>
        <p:spPr>
          <a:xfrm>
            <a:off x="511811" y="5449823"/>
            <a:ext cx="797558" cy="690549"/>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740411" y="6868187"/>
            <a:ext cx="797558" cy="692007"/>
          </a:xfrm>
          <a:prstGeom prst="rect">
            <a:avLst/>
          </a:prstGeom>
          <a:blipFill>
            <a:blip r:embed="rId3" cstate="print"/>
            <a:stretch>
              <a:fillRect/>
            </a:stretch>
          </a:blipFill>
        </p:spPr>
        <p:txBody>
          <a:bodyPr wrap="square" lIns="0" tIns="0" rIns="0" bIns="0" rtlCol="0"/>
          <a:lstStyle/>
          <a:p>
            <a:endParaRPr/>
          </a:p>
        </p:txBody>
      </p:sp>
      <p:sp>
        <p:nvSpPr>
          <p:cNvPr id="13" name="object 13"/>
          <p:cNvSpPr txBox="1"/>
          <p:nvPr/>
        </p:nvSpPr>
        <p:spPr>
          <a:xfrm>
            <a:off x="1316355" y="5497893"/>
            <a:ext cx="3716020" cy="717550"/>
          </a:xfrm>
          <a:prstGeom prst="rect">
            <a:avLst/>
          </a:prstGeom>
          <a:ln w="6350">
            <a:solidFill>
              <a:srgbClr val="4472C4"/>
            </a:solidFill>
          </a:ln>
        </p:spPr>
        <p:txBody>
          <a:bodyPr vert="horz" wrap="square" lIns="0" tIns="40005" rIns="0" bIns="0" rtlCol="0">
            <a:spAutoFit/>
          </a:bodyPr>
          <a:lstStyle/>
          <a:p>
            <a:pPr marL="323215" marR="123825">
              <a:lnSpc>
                <a:spcPct val="101699"/>
              </a:lnSpc>
              <a:spcBef>
                <a:spcPts val="315"/>
              </a:spcBef>
            </a:pPr>
            <a:r>
              <a:rPr sz="1200" spc="-5" dirty="0">
                <a:latin typeface="Carlito"/>
                <a:cs typeface="Carlito"/>
              </a:rPr>
              <a:t>Download your </a:t>
            </a:r>
            <a:r>
              <a:rPr sz="1200" dirty="0">
                <a:latin typeface="Carlito"/>
                <a:cs typeface="Carlito"/>
              </a:rPr>
              <a:t>key to </a:t>
            </a:r>
            <a:r>
              <a:rPr sz="1200" spc="-5" dirty="0">
                <a:latin typeface="Carlito"/>
                <a:cs typeface="Carlito"/>
              </a:rPr>
              <a:t>your desktop. </a:t>
            </a:r>
            <a:r>
              <a:rPr sz="1200" dirty="0">
                <a:latin typeface="Carlito"/>
                <a:cs typeface="Carlito"/>
              </a:rPr>
              <a:t>The SSH  </a:t>
            </a:r>
            <a:r>
              <a:rPr sz="1200" spc="-5" dirty="0">
                <a:latin typeface="Carlito"/>
                <a:cs typeface="Carlito"/>
              </a:rPr>
              <a:t>instructions provided later </a:t>
            </a:r>
            <a:r>
              <a:rPr sz="1200" dirty="0">
                <a:latin typeface="Carlito"/>
                <a:cs typeface="Carlito"/>
              </a:rPr>
              <a:t>in this </a:t>
            </a:r>
            <a:r>
              <a:rPr sz="1200" spc="-5" dirty="0">
                <a:latin typeface="Carlito"/>
                <a:cs typeface="Carlito"/>
              </a:rPr>
              <a:t>activity </a:t>
            </a:r>
            <a:r>
              <a:rPr sz="1200" dirty="0">
                <a:latin typeface="Carlito"/>
                <a:cs typeface="Carlito"/>
              </a:rPr>
              <a:t>assume  </a:t>
            </a:r>
            <a:r>
              <a:rPr sz="1200" spc="-5" dirty="0">
                <a:latin typeface="Carlito"/>
                <a:cs typeface="Carlito"/>
              </a:rPr>
              <a:t>your </a:t>
            </a:r>
            <a:r>
              <a:rPr sz="1200" dirty="0">
                <a:latin typeface="Carlito"/>
                <a:cs typeface="Carlito"/>
              </a:rPr>
              <a:t>key pair has been </a:t>
            </a:r>
            <a:r>
              <a:rPr sz="1200" spc="-5" dirty="0">
                <a:latin typeface="Carlito"/>
                <a:cs typeface="Carlito"/>
              </a:rPr>
              <a:t>downloaded </a:t>
            </a:r>
            <a:r>
              <a:rPr sz="1200" dirty="0">
                <a:latin typeface="Carlito"/>
                <a:cs typeface="Carlito"/>
              </a:rPr>
              <a:t>to </a:t>
            </a:r>
            <a:r>
              <a:rPr sz="1200" spc="-5" dirty="0">
                <a:latin typeface="Carlito"/>
                <a:cs typeface="Carlito"/>
              </a:rPr>
              <a:t>your</a:t>
            </a:r>
            <a:r>
              <a:rPr sz="1200" spc="-25" dirty="0">
                <a:latin typeface="Carlito"/>
                <a:cs typeface="Carlito"/>
              </a:rPr>
              <a:t> </a:t>
            </a:r>
            <a:r>
              <a:rPr sz="1200" dirty="0">
                <a:latin typeface="Carlito"/>
                <a:cs typeface="Carlito"/>
              </a:rPr>
              <a:t>desktop.</a:t>
            </a:r>
            <a:endParaRPr sz="1200">
              <a:latin typeface="Carlito"/>
              <a:cs typeface="Carlito"/>
            </a:endParaRPr>
          </a:p>
        </p:txBody>
      </p:sp>
      <p:sp>
        <p:nvSpPr>
          <p:cNvPr id="14" name="object 14"/>
          <p:cNvSpPr txBox="1"/>
          <p:nvPr/>
        </p:nvSpPr>
        <p:spPr>
          <a:xfrm>
            <a:off x="1536064" y="7085990"/>
            <a:ext cx="4533900" cy="467995"/>
          </a:xfrm>
          <a:prstGeom prst="rect">
            <a:avLst/>
          </a:prstGeom>
          <a:ln w="6350">
            <a:solidFill>
              <a:srgbClr val="4472C4"/>
            </a:solidFill>
          </a:ln>
        </p:spPr>
        <p:txBody>
          <a:bodyPr vert="horz" wrap="square" lIns="0" tIns="40005" rIns="0" bIns="0" rtlCol="0">
            <a:spAutoFit/>
          </a:bodyPr>
          <a:lstStyle/>
          <a:p>
            <a:pPr marL="93980">
              <a:lnSpc>
                <a:spcPct val="100000"/>
              </a:lnSpc>
              <a:spcBef>
                <a:spcPts val="315"/>
              </a:spcBef>
            </a:pPr>
            <a:r>
              <a:rPr sz="1200" spc="-5" dirty="0">
                <a:latin typeface="Arial"/>
                <a:cs typeface="Arial"/>
              </a:rPr>
              <a:t>Wait </a:t>
            </a:r>
            <a:r>
              <a:rPr sz="1200" dirty="0">
                <a:latin typeface="Arial"/>
                <a:cs typeface="Arial"/>
              </a:rPr>
              <a:t>for your new Amazon EC2 </a:t>
            </a:r>
            <a:r>
              <a:rPr sz="1200" b="1" dirty="0">
                <a:latin typeface="Arial"/>
                <a:cs typeface="Arial"/>
              </a:rPr>
              <a:t>Instance State </a:t>
            </a:r>
            <a:r>
              <a:rPr sz="1200" dirty="0">
                <a:latin typeface="Arial"/>
                <a:cs typeface="Arial"/>
              </a:rPr>
              <a:t>to display</a:t>
            </a:r>
            <a:r>
              <a:rPr sz="1200" spc="-80" dirty="0">
                <a:latin typeface="Arial"/>
                <a:cs typeface="Arial"/>
              </a:rPr>
              <a:t> </a:t>
            </a:r>
            <a:r>
              <a:rPr sz="1200" dirty="0">
                <a:latin typeface="Arial"/>
                <a:cs typeface="Arial"/>
              </a:rPr>
              <a:t>as</a:t>
            </a:r>
            <a:endParaRPr sz="1200">
              <a:latin typeface="Arial"/>
              <a:cs typeface="Arial"/>
            </a:endParaRPr>
          </a:p>
          <a:p>
            <a:pPr marL="828675">
              <a:lnSpc>
                <a:spcPct val="100000"/>
              </a:lnSpc>
              <a:spcBef>
                <a:spcPts val="240"/>
              </a:spcBef>
            </a:pPr>
            <a:r>
              <a:rPr sz="1200" b="1" dirty="0">
                <a:latin typeface="Arial"/>
                <a:cs typeface="Arial"/>
              </a:rPr>
              <a:t>.</a:t>
            </a:r>
            <a:endParaRPr sz="1200">
              <a:latin typeface="Arial"/>
              <a:cs typeface="Arial"/>
            </a:endParaRPr>
          </a:p>
        </p:txBody>
      </p:sp>
      <p:sp>
        <p:nvSpPr>
          <p:cNvPr id="15" name="object 15"/>
          <p:cNvSpPr/>
          <p:nvPr/>
        </p:nvSpPr>
        <p:spPr>
          <a:xfrm>
            <a:off x="1630679" y="7310107"/>
            <a:ext cx="731519" cy="182880"/>
          </a:xfrm>
          <a:prstGeom prst="rect">
            <a:avLst/>
          </a:prstGeom>
          <a:blipFill>
            <a:blip r:embed="rId4" cstate="print"/>
            <a:stretch>
              <a:fillRect/>
            </a:stretch>
          </a:blipFill>
        </p:spPr>
        <p:txBody>
          <a:bodyPr wrap="square" lIns="0" tIns="0" rIns="0" bIns="0" rtlCol="0"/>
          <a:lstStyle/>
          <a:p>
            <a:endParaRPr/>
          </a:p>
        </p:txBody>
      </p:sp>
      <p:sp>
        <p:nvSpPr>
          <p:cNvPr id="17" name="object 17">
            <a:extLst>
              <a:ext uri="{FF2B5EF4-FFF2-40B4-BE49-F238E27FC236}">
                <a16:creationId xmlns:a16="http://schemas.microsoft.com/office/drawing/2014/main" id="{A3F0A325-D687-6A47-9C50-084F22A40055}"/>
              </a:ext>
            </a:extLst>
          </p:cNvPr>
          <p:cNvSpPr txBox="1">
            <a:spLocks noGrp="1"/>
          </p:cNvSpPr>
          <p:nvPr>
            <p:ph type="sldNum" sz="quarter" idx="7"/>
          </p:nvPr>
        </p:nvSpPr>
        <p:spPr>
          <a:xfrm>
            <a:off x="855149" y="9378939"/>
            <a:ext cx="5718173" cy="536044"/>
          </a:xfrm>
          <a:prstGeom prst="rect">
            <a:avLst/>
          </a:prstGeom>
        </p:spPr>
        <p:txBody>
          <a:bodyPr vert="horz" wrap="square" lIns="0" tIns="5080" rIns="0" bIns="0" rtlCol="0">
            <a:spAutoFit/>
          </a:bodyPr>
          <a:lstStyle/>
          <a:p>
            <a:pPr algn="ctr">
              <a:lnSpc>
                <a:spcPct val="100000"/>
              </a:lnSpc>
              <a:spcBef>
                <a:spcPts val="40"/>
              </a:spcBef>
            </a:pPr>
            <a:r>
              <a:rPr spc="-5" dirty="0"/>
              <a:t>Academic </a:t>
            </a:r>
            <a:r>
              <a:rPr dirty="0"/>
              <a:t>Gateway to </a:t>
            </a:r>
            <a:r>
              <a:rPr spc="-5" dirty="0"/>
              <a:t>the </a:t>
            </a:r>
            <a:r>
              <a:rPr dirty="0"/>
              <a:t>Hearts </a:t>
            </a:r>
            <a:r>
              <a:rPr spc="-5" dirty="0"/>
              <a:t>and Minds of the </a:t>
            </a:r>
            <a:r>
              <a:rPr dirty="0"/>
              <a:t>Next </a:t>
            </a:r>
            <a:r>
              <a:rPr spc="-5" dirty="0"/>
              <a:t>Generation of </a:t>
            </a:r>
            <a:r>
              <a:rPr dirty="0"/>
              <a:t>IT</a:t>
            </a:r>
            <a:r>
              <a:rPr spc="90" dirty="0"/>
              <a:t> </a:t>
            </a:r>
            <a:r>
              <a:rPr spc="-5" dirty="0"/>
              <a:t>Professionals</a:t>
            </a:r>
          </a:p>
          <a:p>
            <a:pPr marL="277495">
              <a:lnSpc>
                <a:spcPts val="1250"/>
              </a:lnSpc>
              <a:spcBef>
                <a:spcPts val="30"/>
              </a:spcBef>
            </a:pPr>
            <a:r>
              <a:rPr sz="1050" b="0" i="0" spc="65" dirty="0">
                <a:solidFill>
                  <a:srgbClr val="333333"/>
                </a:solidFill>
                <a:latin typeface="Trebuchet MS"/>
                <a:cs typeface="Trebuchet MS"/>
              </a:rPr>
              <a:t>©</a:t>
            </a:r>
            <a:r>
              <a:rPr sz="1050" b="0" i="0" spc="-50" dirty="0">
                <a:solidFill>
                  <a:srgbClr val="333333"/>
                </a:solidFill>
                <a:latin typeface="Trebuchet MS"/>
                <a:cs typeface="Trebuchet MS"/>
              </a:rPr>
              <a:t> </a:t>
            </a:r>
            <a:r>
              <a:rPr sz="1050" b="0" i="0" spc="25" dirty="0">
                <a:solidFill>
                  <a:srgbClr val="333333"/>
                </a:solidFill>
                <a:latin typeface="Trebuchet MS"/>
                <a:cs typeface="Trebuchet MS"/>
              </a:rPr>
              <a:t>2020,</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Amazon</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Web</a:t>
            </a:r>
            <a:r>
              <a:rPr sz="1050" b="0" i="0" spc="-40" dirty="0">
                <a:solidFill>
                  <a:srgbClr val="333333"/>
                </a:solidFill>
                <a:latin typeface="Trebuchet MS"/>
                <a:cs typeface="Trebuchet MS"/>
              </a:rPr>
              <a:t> </a:t>
            </a:r>
            <a:r>
              <a:rPr sz="1050" b="0" i="0" spc="-15" dirty="0">
                <a:solidFill>
                  <a:srgbClr val="333333"/>
                </a:solidFill>
                <a:latin typeface="Trebuchet MS"/>
                <a:cs typeface="Trebuchet MS"/>
              </a:rPr>
              <a:t>Services,</a:t>
            </a:r>
            <a:r>
              <a:rPr sz="1050" b="0" i="0" spc="-45" dirty="0">
                <a:solidFill>
                  <a:srgbClr val="333333"/>
                </a:solidFill>
                <a:latin typeface="Trebuchet MS"/>
                <a:cs typeface="Trebuchet MS"/>
              </a:rPr>
              <a:t> </a:t>
            </a:r>
            <a:r>
              <a:rPr sz="1050" b="0" i="0" spc="-35" dirty="0">
                <a:solidFill>
                  <a:srgbClr val="333333"/>
                </a:solidFill>
                <a:latin typeface="Trebuchet MS"/>
                <a:cs typeface="Trebuchet MS"/>
              </a:rPr>
              <a:t>Inc.</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or</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its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affiliates.</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All</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rights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reserved.</a:t>
            </a:r>
            <a:endParaRPr sz="1050" dirty="0">
              <a:latin typeface="Trebuchet MS"/>
              <a:cs typeface="Trebuchet MS"/>
            </a:endParaRPr>
          </a:p>
          <a:p>
            <a:pPr algn="ctr">
              <a:lnSpc>
                <a:spcPts val="1430"/>
              </a:lnSpc>
            </a:pPr>
            <a:fld id="{81D60167-4931-47E6-BA6A-407CBD079E47}" type="slidenum">
              <a:rPr b="0" i="0" dirty="0">
                <a:latin typeface="Carlito"/>
                <a:cs typeface="Carlito"/>
              </a:rPr>
              <a:t>5</a:t>
            </a:fld>
            <a:endParaRPr b="0" i="0" dirty="0">
              <a:latin typeface="Carlito"/>
              <a:cs typeface="Carlito"/>
            </a:endParaRPr>
          </a:p>
        </p:txBody>
      </p:sp>
      <p:sp>
        <p:nvSpPr>
          <p:cNvPr id="18" name="object 2">
            <a:extLst>
              <a:ext uri="{FF2B5EF4-FFF2-40B4-BE49-F238E27FC236}">
                <a16:creationId xmlns:a16="http://schemas.microsoft.com/office/drawing/2014/main" id="{E1255772-A032-A940-B6AA-154EA1362EA1}"/>
              </a:ext>
            </a:extLst>
          </p:cNvPr>
          <p:cNvSpPr txBox="1"/>
          <p:nvPr/>
        </p:nvSpPr>
        <p:spPr>
          <a:xfrm>
            <a:off x="534923" y="527468"/>
            <a:ext cx="4225290" cy="270510"/>
          </a:xfrm>
          <a:prstGeom prst="rect">
            <a:avLst/>
          </a:prstGeom>
        </p:spPr>
        <p:txBody>
          <a:bodyPr vert="horz" wrap="square" lIns="0" tIns="13335" rIns="0" bIns="0" rtlCol="0">
            <a:spAutoFit/>
          </a:bodyPr>
          <a:lstStyle/>
          <a:p>
            <a:pPr marL="12700">
              <a:lnSpc>
                <a:spcPct val="100000"/>
              </a:lnSpc>
              <a:spcBef>
                <a:spcPts val="105"/>
              </a:spcBef>
            </a:pPr>
            <a:r>
              <a:rPr sz="1600" spc="-70" dirty="0">
                <a:solidFill>
                  <a:srgbClr val="262626"/>
                </a:solidFill>
                <a:latin typeface="Trebuchet MS"/>
                <a:cs typeface="Trebuchet MS"/>
              </a:rPr>
              <a:t>Secure</a:t>
            </a:r>
            <a:r>
              <a:rPr sz="1600" spc="-130" dirty="0">
                <a:solidFill>
                  <a:srgbClr val="262626"/>
                </a:solidFill>
                <a:latin typeface="Trebuchet MS"/>
                <a:cs typeface="Trebuchet MS"/>
              </a:rPr>
              <a:t> </a:t>
            </a:r>
            <a:r>
              <a:rPr sz="1600" spc="-75" dirty="0">
                <a:solidFill>
                  <a:srgbClr val="262626"/>
                </a:solidFill>
                <a:latin typeface="Trebuchet MS"/>
                <a:cs typeface="Trebuchet MS"/>
              </a:rPr>
              <a:t>Shell</a:t>
            </a:r>
            <a:r>
              <a:rPr sz="1600" spc="-130" dirty="0">
                <a:solidFill>
                  <a:srgbClr val="262626"/>
                </a:solidFill>
                <a:latin typeface="Trebuchet MS"/>
                <a:cs typeface="Trebuchet MS"/>
              </a:rPr>
              <a:t> </a:t>
            </a:r>
            <a:r>
              <a:rPr sz="1600" spc="-70" dirty="0">
                <a:solidFill>
                  <a:srgbClr val="262626"/>
                </a:solidFill>
                <a:latin typeface="Trebuchet MS"/>
                <a:cs typeface="Trebuchet MS"/>
              </a:rPr>
              <a:t>(SSH)</a:t>
            </a:r>
            <a:r>
              <a:rPr sz="1600" spc="-125" dirty="0">
                <a:solidFill>
                  <a:srgbClr val="262626"/>
                </a:solidFill>
                <a:latin typeface="Trebuchet MS"/>
                <a:cs typeface="Trebuchet MS"/>
              </a:rPr>
              <a:t> </a:t>
            </a:r>
            <a:r>
              <a:rPr sz="1600" spc="-60" dirty="0">
                <a:solidFill>
                  <a:srgbClr val="262626"/>
                </a:solidFill>
                <a:latin typeface="Trebuchet MS"/>
                <a:cs typeface="Trebuchet MS"/>
              </a:rPr>
              <a:t>into</a:t>
            </a:r>
            <a:r>
              <a:rPr sz="1600" spc="-135" dirty="0">
                <a:solidFill>
                  <a:srgbClr val="262626"/>
                </a:solidFill>
                <a:latin typeface="Trebuchet MS"/>
                <a:cs typeface="Trebuchet MS"/>
              </a:rPr>
              <a:t> </a:t>
            </a:r>
            <a:r>
              <a:rPr sz="1600" spc="-55" dirty="0">
                <a:solidFill>
                  <a:srgbClr val="262626"/>
                </a:solidFill>
                <a:latin typeface="Trebuchet MS"/>
                <a:cs typeface="Trebuchet MS"/>
              </a:rPr>
              <a:t>Amazon</a:t>
            </a:r>
            <a:r>
              <a:rPr sz="1600" spc="-130" dirty="0">
                <a:solidFill>
                  <a:srgbClr val="262626"/>
                </a:solidFill>
                <a:latin typeface="Trebuchet MS"/>
                <a:cs typeface="Trebuchet MS"/>
              </a:rPr>
              <a:t> </a:t>
            </a:r>
            <a:r>
              <a:rPr sz="1600" spc="-70" dirty="0">
                <a:solidFill>
                  <a:srgbClr val="262626"/>
                </a:solidFill>
                <a:latin typeface="Trebuchet MS"/>
                <a:cs typeface="Trebuchet MS"/>
              </a:rPr>
              <a:t>EC2</a:t>
            </a:r>
            <a:r>
              <a:rPr sz="1600" spc="-130" dirty="0">
                <a:solidFill>
                  <a:srgbClr val="262626"/>
                </a:solidFill>
                <a:latin typeface="Trebuchet MS"/>
                <a:cs typeface="Trebuchet MS"/>
              </a:rPr>
              <a:t> </a:t>
            </a:r>
            <a:r>
              <a:rPr sz="1600" spc="-65" dirty="0">
                <a:solidFill>
                  <a:srgbClr val="262626"/>
                </a:solidFill>
                <a:latin typeface="Trebuchet MS"/>
                <a:cs typeface="Trebuchet MS"/>
              </a:rPr>
              <a:t>Instance</a:t>
            </a:r>
            <a:r>
              <a:rPr sz="1600" spc="-120" dirty="0">
                <a:solidFill>
                  <a:srgbClr val="262626"/>
                </a:solidFill>
                <a:latin typeface="Trebuchet MS"/>
                <a:cs typeface="Trebuchet MS"/>
              </a:rPr>
              <a:t> </a:t>
            </a:r>
            <a:r>
              <a:rPr sz="1600" spc="-35" dirty="0">
                <a:solidFill>
                  <a:srgbClr val="262626"/>
                </a:solidFill>
                <a:latin typeface="Trebuchet MS"/>
                <a:cs typeface="Trebuchet MS"/>
              </a:rPr>
              <a:t>(Mac)</a:t>
            </a:r>
            <a:endParaRPr sz="1600" dirty="0">
              <a:latin typeface="Trebuchet MS"/>
              <a:cs typeface="Trebuchet MS"/>
            </a:endParaRPr>
          </a:p>
        </p:txBody>
      </p:sp>
    </p:spTree>
    <p:extLst>
      <p:ext uri="{BB962C8B-B14F-4D97-AF65-F5344CB8AC3E}">
        <p14:creationId xmlns:p14="http://schemas.microsoft.com/office/powerpoint/2010/main" val="3646317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562730" y="1459248"/>
            <a:ext cx="6303010" cy="1506855"/>
          </a:xfrm>
          <a:prstGeom prst="rect">
            <a:avLst/>
          </a:prstGeom>
        </p:spPr>
        <p:txBody>
          <a:bodyPr vert="horz" wrap="square" lIns="0" tIns="12700" rIns="0" bIns="0" rtlCol="0">
            <a:spAutoFit/>
          </a:bodyPr>
          <a:lstStyle/>
          <a:p>
            <a:pPr marL="12700">
              <a:lnSpc>
                <a:spcPct val="100000"/>
              </a:lnSpc>
              <a:spcBef>
                <a:spcPts val="100"/>
              </a:spcBef>
            </a:pPr>
            <a:r>
              <a:rPr sz="1200" spc="-5" dirty="0">
                <a:latin typeface="Carlito"/>
                <a:cs typeface="Carlito"/>
              </a:rPr>
              <a:t>Now </a:t>
            </a:r>
            <a:r>
              <a:rPr sz="1200" dirty="0">
                <a:latin typeface="Carlito"/>
                <a:cs typeface="Carlito"/>
              </a:rPr>
              <a:t>that </a:t>
            </a:r>
            <a:r>
              <a:rPr sz="1200" spc="-5" dirty="0">
                <a:latin typeface="Carlito"/>
                <a:cs typeface="Carlito"/>
              </a:rPr>
              <a:t>your </a:t>
            </a:r>
            <a:r>
              <a:rPr sz="1200" dirty="0">
                <a:latin typeface="Carlito"/>
                <a:cs typeface="Carlito"/>
              </a:rPr>
              <a:t>Amazon EC2 instance is</a:t>
            </a:r>
            <a:r>
              <a:rPr sz="1200" spc="5" dirty="0">
                <a:latin typeface="Carlito"/>
                <a:cs typeface="Carlito"/>
              </a:rPr>
              <a:t> </a:t>
            </a:r>
            <a:r>
              <a:rPr sz="1200" dirty="0">
                <a:latin typeface="Carlito"/>
                <a:cs typeface="Carlito"/>
              </a:rPr>
              <a:t>running:</a:t>
            </a:r>
            <a:endParaRPr sz="1200">
              <a:latin typeface="Carlito"/>
              <a:cs typeface="Carlito"/>
            </a:endParaRPr>
          </a:p>
          <a:p>
            <a:pPr>
              <a:lnSpc>
                <a:spcPct val="100000"/>
              </a:lnSpc>
              <a:spcBef>
                <a:spcPts val="45"/>
              </a:spcBef>
            </a:pPr>
            <a:endParaRPr sz="1100">
              <a:latin typeface="Carlito"/>
              <a:cs typeface="Carlito"/>
            </a:endParaRPr>
          </a:p>
          <a:p>
            <a:pPr marL="469265" marR="5080" indent="-228600">
              <a:lnSpc>
                <a:spcPct val="101699"/>
              </a:lnSpc>
              <a:buAutoNum type="arabicPeriod"/>
              <a:tabLst>
                <a:tab pos="469900" algn="l"/>
              </a:tabLst>
            </a:pPr>
            <a:r>
              <a:rPr sz="1200" dirty="0">
                <a:latin typeface="Carlito"/>
                <a:cs typeface="Carlito"/>
              </a:rPr>
              <a:t>Select </a:t>
            </a:r>
            <a:r>
              <a:rPr sz="1200" spc="-5" dirty="0">
                <a:latin typeface="Carlito"/>
                <a:cs typeface="Carlito"/>
              </a:rPr>
              <a:t>your </a:t>
            </a:r>
            <a:r>
              <a:rPr sz="1200" b="1" dirty="0">
                <a:solidFill>
                  <a:srgbClr val="ED7D31"/>
                </a:solidFill>
                <a:latin typeface="Carlito"/>
                <a:cs typeface="Carlito"/>
              </a:rPr>
              <a:t>SSH Practice </a:t>
            </a:r>
            <a:r>
              <a:rPr sz="1200" b="1" spc="-5" dirty="0">
                <a:solidFill>
                  <a:srgbClr val="ED7D31"/>
                </a:solidFill>
                <a:latin typeface="Carlito"/>
                <a:cs typeface="Carlito"/>
              </a:rPr>
              <a:t>Server </a:t>
            </a:r>
            <a:r>
              <a:rPr sz="1200" dirty="0">
                <a:latin typeface="Carlito"/>
                <a:cs typeface="Carlito"/>
              </a:rPr>
              <a:t>Instance and </a:t>
            </a:r>
            <a:r>
              <a:rPr sz="1200" spc="-5" dirty="0">
                <a:latin typeface="Carlito"/>
                <a:cs typeface="Carlito"/>
              </a:rPr>
              <a:t>Copy </a:t>
            </a:r>
            <a:r>
              <a:rPr sz="1200" dirty="0">
                <a:latin typeface="Carlito"/>
                <a:cs typeface="Carlito"/>
              </a:rPr>
              <a:t>the </a:t>
            </a:r>
            <a:r>
              <a:rPr sz="1200" b="1" dirty="0">
                <a:latin typeface="Carlito"/>
                <a:cs typeface="Carlito"/>
              </a:rPr>
              <a:t>IPV4 Public IP </a:t>
            </a:r>
            <a:r>
              <a:rPr sz="1200" dirty="0">
                <a:latin typeface="Carlito"/>
                <a:cs typeface="Carlito"/>
              </a:rPr>
              <a:t>address </a:t>
            </a:r>
            <a:r>
              <a:rPr sz="1200" spc="-5" dirty="0">
                <a:latin typeface="Carlito"/>
                <a:cs typeface="Carlito"/>
              </a:rPr>
              <a:t>located </a:t>
            </a:r>
            <a:r>
              <a:rPr sz="1200" dirty="0">
                <a:latin typeface="Carlito"/>
                <a:cs typeface="Carlito"/>
              </a:rPr>
              <a:t>near the  </a:t>
            </a:r>
            <a:r>
              <a:rPr sz="1200" spc="-5" dirty="0">
                <a:latin typeface="Carlito"/>
                <a:cs typeface="Carlito"/>
              </a:rPr>
              <a:t>bottom of your </a:t>
            </a:r>
            <a:r>
              <a:rPr sz="1200" dirty="0">
                <a:latin typeface="Carlito"/>
                <a:cs typeface="Carlito"/>
              </a:rPr>
              <a:t>screen to </a:t>
            </a:r>
            <a:r>
              <a:rPr sz="1200" spc="-5" dirty="0">
                <a:latin typeface="Carlito"/>
                <a:cs typeface="Carlito"/>
              </a:rPr>
              <a:t>your</a:t>
            </a:r>
            <a:r>
              <a:rPr sz="1200" spc="10" dirty="0">
                <a:latin typeface="Carlito"/>
                <a:cs typeface="Carlito"/>
              </a:rPr>
              <a:t> </a:t>
            </a:r>
            <a:r>
              <a:rPr sz="1200" spc="-5" dirty="0">
                <a:latin typeface="Carlito"/>
                <a:cs typeface="Carlito"/>
              </a:rPr>
              <a:t>clipboard.</a:t>
            </a:r>
            <a:endParaRPr sz="1200">
              <a:latin typeface="Carlito"/>
              <a:cs typeface="Carlito"/>
            </a:endParaRPr>
          </a:p>
          <a:p>
            <a:pPr marL="469900" indent="-228600">
              <a:lnSpc>
                <a:spcPct val="100000"/>
              </a:lnSpc>
              <a:spcBef>
                <a:spcPts val="25"/>
              </a:spcBef>
              <a:buAutoNum type="arabicPeriod"/>
              <a:tabLst>
                <a:tab pos="469900" algn="l"/>
              </a:tabLst>
            </a:pPr>
            <a:r>
              <a:rPr sz="1200" dirty="0">
                <a:latin typeface="Carlito"/>
                <a:cs typeface="Carlito"/>
              </a:rPr>
              <a:t>Paste the </a:t>
            </a:r>
            <a:r>
              <a:rPr sz="1200" b="1" dirty="0">
                <a:latin typeface="Carlito"/>
                <a:cs typeface="Carlito"/>
              </a:rPr>
              <a:t>IPv4 </a:t>
            </a:r>
            <a:r>
              <a:rPr sz="1200" b="1" spc="-5" dirty="0">
                <a:latin typeface="Carlito"/>
                <a:cs typeface="Carlito"/>
              </a:rPr>
              <a:t>Public IP </a:t>
            </a:r>
            <a:r>
              <a:rPr sz="1200" dirty="0">
                <a:latin typeface="Carlito"/>
                <a:cs typeface="Carlito"/>
              </a:rPr>
              <a:t>address into a new </a:t>
            </a:r>
            <a:r>
              <a:rPr sz="1200" spc="-5" dirty="0">
                <a:latin typeface="Carlito"/>
                <a:cs typeface="Carlito"/>
              </a:rPr>
              <a:t>browser window </a:t>
            </a:r>
            <a:r>
              <a:rPr sz="1200" dirty="0">
                <a:latin typeface="Carlito"/>
                <a:cs typeface="Carlito"/>
              </a:rPr>
              <a:t>and </a:t>
            </a:r>
            <a:r>
              <a:rPr sz="1200" spc="-5" dirty="0">
                <a:latin typeface="Carlito"/>
                <a:cs typeface="Carlito"/>
              </a:rPr>
              <a:t>observe </a:t>
            </a:r>
            <a:r>
              <a:rPr sz="1200" dirty="0">
                <a:latin typeface="Carlito"/>
                <a:cs typeface="Carlito"/>
              </a:rPr>
              <a:t>the results.</a:t>
            </a:r>
            <a:endParaRPr sz="1200">
              <a:latin typeface="Carlito"/>
              <a:cs typeface="Carlito"/>
            </a:endParaRPr>
          </a:p>
          <a:p>
            <a:pPr>
              <a:lnSpc>
                <a:spcPct val="100000"/>
              </a:lnSpc>
            </a:pPr>
            <a:endParaRPr sz="1400">
              <a:latin typeface="Carlito"/>
              <a:cs typeface="Carlito"/>
            </a:endParaRPr>
          </a:p>
          <a:p>
            <a:pPr>
              <a:lnSpc>
                <a:spcPct val="100000"/>
              </a:lnSpc>
              <a:spcBef>
                <a:spcPts val="10"/>
              </a:spcBef>
            </a:pPr>
            <a:endParaRPr sz="1050">
              <a:latin typeface="Carlito"/>
              <a:cs typeface="Carlito"/>
            </a:endParaRPr>
          </a:p>
          <a:p>
            <a:pPr marL="643255">
              <a:lnSpc>
                <a:spcPct val="100000"/>
              </a:lnSpc>
            </a:pPr>
            <a:r>
              <a:rPr sz="1200" dirty="0">
                <a:latin typeface="Carlito"/>
                <a:cs typeface="Carlito"/>
              </a:rPr>
              <a:t>Did </a:t>
            </a:r>
            <a:r>
              <a:rPr sz="1200" spc="-5" dirty="0">
                <a:latin typeface="Carlito"/>
                <a:cs typeface="Carlito"/>
              </a:rPr>
              <a:t>your webpage load properly? </a:t>
            </a:r>
            <a:r>
              <a:rPr sz="1200" dirty="0">
                <a:latin typeface="Carlito"/>
                <a:cs typeface="Carlito"/>
              </a:rPr>
              <a:t>If </a:t>
            </a:r>
            <a:r>
              <a:rPr sz="1200" spc="-5" dirty="0">
                <a:latin typeface="Carlito"/>
                <a:cs typeface="Carlito"/>
              </a:rPr>
              <a:t>not, what </a:t>
            </a:r>
            <a:r>
              <a:rPr sz="1200" dirty="0">
                <a:latin typeface="Carlito"/>
                <a:cs typeface="Carlito"/>
              </a:rPr>
              <a:t>might be the </a:t>
            </a:r>
            <a:r>
              <a:rPr sz="1200" spc="-5" dirty="0">
                <a:latin typeface="Carlito"/>
                <a:cs typeface="Carlito"/>
              </a:rPr>
              <a:t>reason</a:t>
            </a:r>
            <a:r>
              <a:rPr sz="1200" spc="40" dirty="0">
                <a:latin typeface="Carlito"/>
                <a:cs typeface="Carlito"/>
              </a:rPr>
              <a:t> </a:t>
            </a:r>
            <a:r>
              <a:rPr sz="1200" spc="-5" dirty="0">
                <a:latin typeface="Carlito"/>
                <a:cs typeface="Carlito"/>
              </a:rPr>
              <a:t>why?</a:t>
            </a:r>
            <a:endParaRPr sz="1200">
              <a:latin typeface="Carlito"/>
              <a:cs typeface="Carlito"/>
            </a:endParaRPr>
          </a:p>
        </p:txBody>
      </p:sp>
      <p:sp>
        <p:nvSpPr>
          <p:cNvPr id="8" name="object 8"/>
          <p:cNvSpPr txBox="1"/>
          <p:nvPr/>
        </p:nvSpPr>
        <p:spPr>
          <a:xfrm>
            <a:off x="499363" y="6641083"/>
            <a:ext cx="6744334" cy="1181100"/>
          </a:xfrm>
          <a:prstGeom prst="rect">
            <a:avLst/>
          </a:prstGeom>
        </p:spPr>
        <p:txBody>
          <a:bodyPr vert="horz" wrap="square" lIns="0" tIns="13335" rIns="0" bIns="0" rtlCol="0">
            <a:spAutoFit/>
          </a:bodyPr>
          <a:lstStyle/>
          <a:p>
            <a:pPr marL="12700">
              <a:lnSpc>
                <a:spcPct val="100000"/>
              </a:lnSpc>
              <a:spcBef>
                <a:spcPts val="105"/>
              </a:spcBef>
            </a:pPr>
            <a:r>
              <a:rPr sz="1600" b="1" spc="-85" dirty="0">
                <a:latin typeface="Trebuchet MS"/>
                <a:cs typeface="Trebuchet MS"/>
              </a:rPr>
              <a:t>Troubleshooting </a:t>
            </a:r>
            <a:r>
              <a:rPr sz="1600" b="1" spc="-90" dirty="0">
                <a:latin typeface="Trebuchet MS"/>
                <a:cs typeface="Trebuchet MS"/>
              </a:rPr>
              <a:t>Amazon</a:t>
            </a:r>
            <a:r>
              <a:rPr sz="1600" b="1" spc="-170" dirty="0">
                <a:latin typeface="Trebuchet MS"/>
                <a:cs typeface="Trebuchet MS"/>
              </a:rPr>
              <a:t> </a:t>
            </a:r>
            <a:r>
              <a:rPr sz="1600" b="1" spc="-135" dirty="0">
                <a:latin typeface="Trebuchet MS"/>
                <a:cs typeface="Trebuchet MS"/>
              </a:rPr>
              <a:t>EC2</a:t>
            </a:r>
            <a:endParaRPr sz="1600">
              <a:latin typeface="Trebuchet MS"/>
              <a:cs typeface="Trebuchet MS"/>
            </a:endParaRPr>
          </a:p>
          <a:p>
            <a:pPr marL="12700" marR="5080">
              <a:lnSpc>
                <a:spcPct val="101699"/>
              </a:lnSpc>
              <a:spcBef>
                <a:spcPts val="1315"/>
              </a:spcBef>
            </a:pPr>
            <a:r>
              <a:rPr sz="1200" spc="-5" dirty="0">
                <a:latin typeface="Carlito"/>
                <a:cs typeface="Carlito"/>
              </a:rPr>
              <a:t>You </a:t>
            </a:r>
            <a:r>
              <a:rPr sz="1200" dirty="0">
                <a:latin typeface="Carlito"/>
                <a:cs typeface="Carlito"/>
              </a:rPr>
              <a:t>successfully launched </a:t>
            </a:r>
            <a:r>
              <a:rPr sz="1200" spc="-5" dirty="0">
                <a:latin typeface="Carlito"/>
                <a:cs typeface="Carlito"/>
              </a:rPr>
              <a:t>your </a:t>
            </a:r>
            <a:r>
              <a:rPr sz="1200" dirty="0">
                <a:latin typeface="Carlito"/>
                <a:cs typeface="Carlito"/>
              </a:rPr>
              <a:t>SSH </a:t>
            </a:r>
            <a:r>
              <a:rPr sz="1200" spc="-5" dirty="0">
                <a:latin typeface="Carlito"/>
                <a:cs typeface="Carlito"/>
              </a:rPr>
              <a:t>practice server, </a:t>
            </a:r>
            <a:r>
              <a:rPr sz="1200" dirty="0">
                <a:latin typeface="Carlito"/>
                <a:cs typeface="Carlito"/>
              </a:rPr>
              <a:t>but </a:t>
            </a:r>
            <a:r>
              <a:rPr sz="1200" spc="-5" dirty="0">
                <a:latin typeface="Carlito"/>
                <a:cs typeface="Carlito"/>
              </a:rPr>
              <a:t>when you tried </a:t>
            </a:r>
            <a:r>
              <a:rPr sz="1200" dirty="0">
                <a:latin typeface="Carlito"/>
                <a:cs typeface="Carlito"/>
              </a:rPr>
              <a:t>to </a:t>
            </a:r>
            <a:r>
              <a:rPr sz="1200" spc="-5" dirty="0">
                <a:latin typeface="Carlito"/>
                <a:cs typeface="Carlito"/>
              </a:rPr>
              <a:t>access </a:t>
            </a:r>
            <a:r>
              <a:rPr sz="1200" dirty="0">
                <a:latin typeface="Carlito"/>
                <a:cs typeface="Carlito"/>
              </a:rPr>
              <a:t>the Public IP address, there  </a:t>
            </a:r>
            <a:r>
              <a:rPr sz="1200" spc="-5" dirty="0">
                <a:latin typeface="Carlito"/>
                <a:cs typeface="Carlito"/>
              </a:rPr>
              <a:t>was </a:t>
            </a:r>
            <a:r>
              <a:rPr sz="1200" dirty="0">
                <a:latin typeface="Carlito"/>
                <a:cs typeface="Carlito"/>
              </a:rPr>
              <a:t>an </a:t>
            </a:r>
            <a:r>
              <a:rPr sz="1200" spc="-5" dirty="0">
                <a:latin typeface="Carlito"/>
                <a:cs typeface="Carlito"/>
              </a:rPr>
              <a:t>error: </a:t>
            </a:r>
            <a:r>
              <a:rPr sz="1200" dirty="0">
                <a:latin typeface="Carlito"/>
                <a:cs typeface="Carlito"/>
              </a:rPr>
              <a:t>This site </a:t>
            </a:r>
            <a:r>
              <a:rPr sz="1200" spc="-5" dirty="0">
                <a:latin typeface="Carlito"/>
                <a:cs typeface="Carlito"/>
              </a:rPr>
              <a:t>cannot </a:t>
            </a:r>
            <a:r>
              <a:rPr sz="1200" dirty="0">
                <a:latin typeface="Carlito"/>
                <a:cs typeface="Carlito"/>
              </a:rPr>
              <a:t>be </a:t>
            </a:r>
            <a:r>
              <a:rPr sz="1200" spc="-5" dirty="0">
                <a:latin typeface="Carlito"/>
                <a:cs typeface="Carlito"/>
              </a:rPr>
              <a:t>reached. You won’t </a:t>
            </a:r>
            <a:r>
              <a:rPr sz="1200" dirty="0">
                <a:latin typeface="Carlito"/>
                <a:cs typeface="Carlito"/>
              </a:rPr>
              <a:t>be able to </a:t>
            </a:r>
            <a:r>
              <a:rPr sz="1200" spc="-5" dirty="0">
                <a:latin typeface="Carlito"/>
                <a:cs typeface="Carlito"/>
              </a:rPr>
              <a:t>access </a:t>
            </a:r>
            <a:r>
              <a:rPr sz="1200" dirty="0">
                <a:latin typeface="Carlito"/>
                <a:cs typeface="Carlito"/>
              </a:rPr>
              <a:t>the </a:t>
            </a:r>
            <a:r>
              <a:rPr sz="1200" spc="-5" dirty="0">
                <a:latin typeface="Carlito"/>
                <a:cs typeface="Carlito"/>
              </a:rPr>
              <a:t>application </a:t>
            </a:r>
            <a:r>
              <a:rPr sz="1200" dirty="0">
                <a:latin typeface="Carlito"/>
                <a:cs typeface="Carlito"/>
              </a:rPr>
              <a:t>if </a:t>
            </a:r>
            <a:r>
              <a:rPr sz="1200" spc="-5" dirty="0">
                <a:latin typeface="Carlito"/>
                <a:cs typeface="Carlito"/>
              </a:rPr>
              <a:t>you </a:t>
            </a:r>
            <a:r>
              <a:rPr sz="1200" dirty="0">
                <a:latin typeface="Carlito"/>
                <a:cs typeface="Carlito"/>
              </a:rPr>
              <a:t>can’t </a:t>
            </a:r>
            <a:r>
              <a:rPr sz="1200" spc="-5" dirty="0">
                <a:latin typeface="Carlito"/>
                <a:cs typeface="Carlito"/>
              </a:rPr>
              <a:t>reach </a:t>
            </a:r>
            <a:r>
              <a:rPr sz="1200" dirty="0">
                <a:latin typeface="Carlito"/>
                <a:cs typeface="Carlito"/>
              </a:rPr>
              <a:t>the  </a:t>
            </a:r>
            <a:r>
              <a:rPr sz="1200" spc="-5" dirty="0">
                <a:latin typeface="Carlito"/>
                <a:cs typeface="Carlito"/>
              </a:rPr>
              <a:t>webserver. You </a:t>
            </a:r>
            <a:r>
              <a:rPr sz="1200" dirty="0">
                <a:latin typeface="Carlito"/>
                <a:cs typeface="Carlito"/>
              </a:rPr>
              <a:t>need to figure </a:t>
            </a:r>
            <a:r>
              <a:rPr sz="1200" spc="-5" dirty="0">
                <a:latin typeface="Carlito"/>
                <a:cs typeface="Carlito"/>
              </a:rPr>
              <a:t>out how </a:t>
            </a:r>
            <a:r>
              <a:rPr sz="1200" dirty="0">
                <a:latin typeface="Carlito"/>
                <a:cs typeface="Carlito"/>
              </a:rPr>
              <a:t>to fix this issue. </a:t>
            </a:r>
            <a:r>
              <a:rPr sz="1200" spc="-5" dirty="0">
                <a:latin typeface="Carlito"/>
                <a:cs typeface="Carlito"/>
              </a:rPr>
              <a:t>Review </a:t>
            </a:r>
            <a:r>
              <a:rPr sz="1200" dirty="0">
                <a:latin typeface="Carlito"/>
                <a:cs typeface="Carlito"/>
              </a:rPr>
              <a:t>the </a:t>
            </a:r>
            <a:r>
              <a:rPr sz="1200" spc="-5" dirty="0">
                <a:latin typeface="Carlito"/>
                <a:cs typeface="Carlito"/>
              </a:rPr>
              <a:t>previous steps </a:t>
            </a:r>
            <a:r>
              <a:rPr sz="1200" dirty="0">
                <a:latin typeface="Carlito"/>
                <a:cs typeface="Carlito"/>
              </a:rPr>
              <a:t>and read </a:t>
            </a:r>
            <a:r>
              <a:rPr sz="1200" spc="-5" dirty="0">
                <a:latin typeface="Carlito"/>
                <a:cs typeface="Carlito"/>
              </a:rPr>
              <a:t>about </a:t>
            </a:r>
            <a:r>
              <a:rPr sz="1200" dirty="0">
                <a:latin typeface="Carlito"/>
                <a:cs typeface="Carlito"/>
              </a:rPr>
              <a:t>security  </a:t>
            </a:r>
            <a:r>
              <a:rPr sz="1200" spc="-5" dirty="0">
                <a:latin typeface="Carlito"/>
                <a:cs typeface="Carlito"/>
              </a:rPr>
              <a:t>groups.</a:t>
            </a:r>
            <a:endParaRPr sz="1200">
              <a:latin typeface="Carlito"/>
              <a:cs typeface="Carlito"/>
            </a:endParaRPr>
          </a:p>
        </p:txBody>
      </p:sp>
      <p:sp>
        <p:nvSpPr>
          <p:cNvPr id="9" name="object 9"/>
          <p:cNvSpPr/>
          <p:nvPr/>
        </p:nvSpPr>
        <p:spPr>
          <a:xfrm>
            <a:off x="1124711" y="3566159"/>
            <a:ext cx="5572125" cy="18415"/>
          </a:xfrm>
          <a:custGeom>
            <a:avLst/>
            <a:gdLst/>
            <a:ahLst/>
            <a:cxnLst/>
            <a:rect l="l" t="t" r="r" b="b"/>
            <a:pathLst>
              <a:path w="5572125" h="18414">
                <a:moveTo>
                  <a:pt x="5571744" y="0"/>
                </a:moveTo>
                <a:lnTo>
                  <a:pt x="0" y="0"/>
                </a:lnTo>
                <a:lnTo>
                  <a:pt x="0" y="18287"/>
                </a:lnTo>
                <a:lnTo>
                  <a:pt x="5571744" y="18287"/>
                </a:lnTo>
                <a:lnTo>
                  <a:pt x="5571744" y="0"/>
                </a:lnTo>
                <a:close/>
              </a:path>
            </a:pathLst>
          </a:custGeom>
          <a:solidFill>
            <a:srgbClr val="000000"/>
          </a:solidFill>
        </p:spPr>
        <p:txBody>
          <a:bodyPr wrap="square" lIns="0" tIns="0" rIns="0" bIns="0" rtlCol="0"/>
          <a:lstStyle/>
          <a:p>
            <a:endParaRPr/>
          </a:p>
        </p:txBody>
      </p:sp>
      <p:sp>
        <p:nvSpPr>
          <p:cNvPr id="10" name="object 10"/>
          <p:cNvSpPr/>
          <p:nvPr/>
        </p:nvSpPr>
        <p:spPr>
          <a:xfrm>
            <a:off x="1143000" y="3752964"/>
            <a:ext cx="5465445" cy="0"/>
          </a:xfrm>
          <a:custGeom>
            <a:avLst/>
            <a:gdLst/>
            <a:ahLst/>
            <a:cxnLst/>
            <a:rect l="l" t="t" r="r" b="b"/>
            <a:pathLst>
              <a:path w="5465445">
                <a:moveTo>
                  <a:pt x="0" y="0"/>
                </a:moveTo>
                <a:lnTo>
                  <a:pt x="5464979" y="0"/>
                </a:lnTo>
              </a:path>
            </a:pathLst>
          </a:custGeom>
          <a:ln w="9896">
            <a:solidFill>
              <a:srgbClr val="000000"/>
            </a:solidFill>
          </a:ln>
        </p:spPr>
        <p:txBody>
          <a:bodyPr wrap="square" lIns="0" tIns="0" rIns="0" bIns="0" rtlCol="0"/>
          <a:lstStyle/>
          <a:p>
            <a:endParaRPr/>
          </a:p>
        </p:txBody>
      </p:sp>
      <p:sp>
        <p:nvSpPr>
          <p:cNvPr id="11" name="object 11"/>
          <p:cNvSpPr/>
          <p:nvPr/>
        </p:nvSpPr>
        <p:spPr>
          <a:xfrm>
            <a:off x="487682" y="2999778"/>
            <a:ext cx="532129" cy="532129"/>
          </a:xfrm>
          <a:prstGeom prst="rect">
            <a:avLst/>
          </a:prstGeom>
          <a:blipFill>
            <a:blip r:embed="rId3" cstate="print"/>
            <a:stretch>
              <a:fillRect/>
            </a:stretch>
          </a:blipFill>
        </p:spPr>
        <p:txBody>
          <a:bodyPr wrap="square" lIns="0" tIns="0" rIns="0" bIns="0" rtlCol="0"/>
          <a:lstStyle/>
          <a:p>
            <a:endParaRPr/>
          </a:p>
        </p:txBody>
      </p:sp>
      <p:sp>
        <p:nvSpPr>
          <p:cNvPr id="12" name="object 12"/>
          <p:cNvSpPr txBox="1"/>
          <p:nvPr/>
        </p:nvSpPr>
        <p:spPr>
          <a:xfrm>
            <a:off x="1452880" y="4201159"/>
            <a:ext cx="4286250" cy="1892300"/>
          </a:xfrm>
          <a:prstGeom prst="rect">
            <a:avLst/>
          </a:prstGeom>
          <a:ln w="38100">
            <a:solidFill>
              <a:srgbClr val="FFC000"/>
            </a:solidFill>
          </a:ln>
        </p:spPr>
        <p:txBody>
          <a:bodyPr vert="horz" wrap="square" lIns="0" tIns="59690" rIns="0" bIns="0" rtlCol="0">
            <a:spAutoFit/>
          </a:bodyPr>
          <a:lstStyle/>
          <a:p>
            <a:pPr marL="110489">
              <a:lnSpc>
                <a:spcPct val="100000"/>
              </a:lnSpc>
              <a:spcBef>
                <a:spcPts val="470"/>
              </a:spcBef>
            </a:pPr>
            <a:r>
              <a:rPr sz="1200" b="1" dirty="0">
                <a:latin typeface="Carlito"/>
                <a:cs typeface="Carlito"/>
              </a:rPr>
              <a:t>Important</a:t>
            </a:r>
            <a:r>
              <a:rPr sz="1200" b="1" spc="-100" dirty="0">
                <a:latin typeface="Carlito"/>
                <a:cs typeface="Carlito"/>
              </a:rPr>
              <a:t> </a:t>
            </a:r>
            <a:r>
              <a:rPr sz="1200" b="1" dirty="0">
                <a:latin typeface="Carlito"/>
                <a:cs typeface="Carlito"/>
              </a:rPr>
              <a:t>info</a:t>
            </a:r>
            <a:endParaRPr sz="1200">
              <a:latin typeface="Carlito"/>
              <a:cs typeface="Carlito"/>
            </a:endParaRPr>
          </a:p>
          <a:p>
            <a:pPr marL="567690" marR="214629" indent="-228600">
              <a:lnSpc>
                <a:spcPct val="101899"/>
              </a:lnSpc>
              <a:spcBef>
                <a:spcPts val="45"/>
              </a:spcBef>
              <a:buFont typeface="Symbol"/>
              <a:buChar char=""/>
              <a:tabLst>
                <a:tab pos="567690" algn="l"/>
                <a:tab pos="568325" algn="l"/>
              </a:tabLst>
            </a:pPr>
            <a:r>
              <a:rPr sz="1200" b="1" dirty="0">
                <a:latin typeface="Carlito"/>
                <a:cs typeface="Carlito"/>
              </a:rPr>
              <a:t>AWS Security Groups (SGs) </a:t>
            </a:r>
            <a:r>
              <a:rPr sz="1200" spc="-5" dirty="0">
                <a:latin typeface="Carlito"/>
                <a:cs typeface="Carlito"/>
              </a:rPr>
              <a:t>are associated with </a:t>
            </a:r>
            <a:r>
              <a:rPr sz="1200" dirty="0">
                <a:latin typeface="Carlito"/>
                <a:cs typeface="Carlito"/>
              </a:rPr>
              <a:t>Amazon  EC2 instances and </a:t>
            </a:r>
            <a:r>
              <a:rPr sz="1200" spc="-5" dirty="0">
                <a:latin typeface="Carlito"/>
                <a:cs typeface="Carlito"/>
              </a:rPr>
              <a:t>provide </a:t>
            </a:r>
            <a:r>
              <a:rPr sz="1200" dirty="0">
                <a:latin typeface="Carlito"/>
                <a:cs typeface="Carlito"/>
              </a:rPr>
              <a:t>security at the </a:t>
            </a:r>
            <a:r>
              <a:rPr sz="1200" spc="-5" dirty="0">
                <a:latin typeface="Carlito"/>
                <a:cs typeface="Carlito"/>
              </a:rPr>
              <a:t>protocol </a:t>
            </a:r>
            <a:r>
              <a:rPr sz="1200" dirty="0">
                <a:latin typeface="Carlito"/>
                <a:cs typeface="Carlito"/>
              </a:rPr>
              <a:t>and  </a:t>
            </a:r>
            <a:r>
              <a:rPr sz="1200" spc="-5" dirty="0">
                <a:latin typeface="Carlito"/>
                <a:cs typeface="Carlito"/>
              </a:rPr>
              <a:t>port access </a:t>
            </a:r>
            <a:r>
              <a:rPr sz="1200" dirty="0">
                <a:latin typeface="Carlito"/>
                <a:cs typeface="Carlito"/>
              </a:rPr>
              <a:t>level. A security </a:t>
            </a:r>
            <a:r>
              <a:rPr sz="1200" spc="-5" dirty="0">
                <a:latin typeface="Carlito"/>
                <a:cs typeface="Carlito"/>
              </a:rPr>
              <a:t>group works </a:t>
            </a:r>
            <a:r>
              <a:rPr sz="1200" dirty="0">
                <a:latin typeface="Carlito"/>
                <a:cs typeface="Carlito"/>
              </a:rPr>
              <a:t>very much the  </a:t>
            </a:r>
            <a:r>
              <a:rPr sz="1200" spc="-5" dirty="0">
                <a:latin typeface="Carlito"/>
                <a:cs typeface="Carlito"/>
              </a:rPr>
              <a:t>same way </a:t>
            </a:r>
            <a:r>
              <a:rPr sz="1200" dirty="0">
                <a:latin typeface="Carlito"/>
                <a:cs typeface="Carlito"/>
              </a:rPr>
              <a:t>as a </a:t>
            </a:r>
            <a:r>
              <a:rPr sz="1200" spc="-5" dirty="0">
                <a:latin typeface="Carlito"/>
                <a:cs typeface="Carlito"/>
              </a:rPr>
              <a:t>firewall, </a:t>
            </a:r>
            <a:r>
              <a:rPr sz="1200" dirty="0">
                <a:latin typeface="Carlito"/>
                <a:cs typeface="Carlito"/>
              </a:rPr>
              <a:t>as it </a:t>
            </a:r>
            <a:r>
              <a:rPr sz="1200" spc="-5" dirty="0">
                <a:latin typeface="Carlito"/>
                <a:cs typeface="Carlito"/>
              </a:rPr>
              <a:t>contains </a:t>
            </a:r>
            <a:r>
              <a:rPr sz="1200" dirty="0">
                <a:latin typeface="Carlito"/>
                <a:cs typeface="Carlito"/>
              </a:rPr>
              <a:t>a set </a:t>
            </a:r>
            <a:r>
              <a:rPr sz="1200" spc="-5" dirty="0">
                <a:latin typeface="Carlito"/>
                <a:cs typeface="Carlito"/>
              </a:rPr>
              <a:t>of </a:t>
            </a:r>
            <a:r>
              <a:rPr sz="1200" dirty="0">
                <a:latin typeface="Carlito"/>
                <a:cs typeface="Carlito"/>
              </a:rPr>
              <a:t>rules that  </a:t>
            </a:r>
            <a:r>
              <a:rPr sz="1200" spc="-5" dirty="0">
                <a:latin typeface="Carlito"/>
                <a:cs typeface="Carlito"/>
              </a:rPr>
              <a:t>filter traffic coming </a:t>
            </a:r>
            <a:r>
              <a:rPr sz="1200" dirty="0">
                <a:latin typeface="Carlito"/>
                <a:cs typeface="Carlito"/>
              </a:rPr>
              <a:t>into and </a:t>
            </a:r>
            <a:r>
              <a:rPr sz="1200" spc="-5" dirty="0">
                <a:latin typeface="Carlito"/>
                <a:cs typeface="Carlito"/>
              </a:rPr>
              <a:t>out of </a:t>
            </a:r>
            <a:r>
              <a:rPr sz="1200" dirty="0">
                <a:latin typeface="Carlito"/>
                <a:cs typeface="Carlito"/>
              </a:rPr>
              <a:t>an Amazon EC2  instance. </a:t>
            </a:r>
            <a:r>
              <a:rPr sz="1200" spc="-5" dirty="0">
                <a:latin typeface="Carlito"/>
                <a:cs typeface="Carlito"/>
              </a:rPr>
              <a:t>By </a:t>
            </a:r>
            <a:r>
              <a:rPr sz="1200" dirty="0">
                <a:latin typeface="Carlito"/>
                <a:cs typeface="Carlito"/>
              </a:rPr>
              <a:t>default, all </a:t>
            </a:r>
            <a:r>
              <a:rPr sz="1200" spc="-5" dirty="0">
                <a:latin typeface="Carlito"/>
                <a:cs typeface="Carlito"/>
              </a:rPr>
              <a:t>non-local traffic </a:t>
            </a:r>
            <a:r>
              <a:rPr sz="1200" dirty="0">
                <a:latin typeface="Carlito"/>
                <a:cs typeface="Carlito"/>
              </a:rPr>
              <a:t>is </a:t>
            </a:r>
            <a:r>
              <a:rPr sz="1200" spc="-5" dirty="0">
                <a:latin typeface="Carlito"/>
                <a:cs typeface="Carlito"/>
              </a:rPr>
              <a:t>blocked.  Example: Webservers typically allow </a:t>
            </a:r>
            <a:r>
              <a:rPr sz="1200" dirty="0">
                <a:latin typeface="Carlito"/>
                <a:cs typeface="Carlito"/>
              </a:rPr>
              <a:t>public </a:t>
            </a:r>
            <a:r>
              <a:rPr sz="1200" spc="-5" dirty="0">
                <a:latin typeface="Carlito"/>
                <a:cs typeface="Carlito"/>
              </a:rPr>
              <a:t>traffic access  on port </a:t>
            </a:r>
            <a:r>
              <a:rPr sz="1200" dirty="0">
                <a:latin typeface="Carlito"/>
                <a:cs typeface="Carlito"/>
              </a:rPr>
              <a:t>80 </a:t>
            </a:r>
            <a:r>
              <a:rPr sz="1200" spc="-5" dirty="0">
                <a:latin typeface="Carlito"/>
                <a:cs typeface="Carlito"/>
              </a:rPr>
              <a:t>(HTTP) and/or port </a:t>
            </a:r>
            <a:r>
              <a:rPr sz="1200" dirty="0">
                <a:latin typeface="Carlito"/>
                <a:cs typeface="Carlito"/>
              </a:rPr>
              <a:t>443</a:t>
            </a:r>
            <a:r>
              <a:rPr sz="1200" spc="25" dirty="0">
                <a:latin typeface="Carlito"/>
                <a:cs typeface="Carlito"/>
              </a:rPr>
              <a:t> </a:t>
            </a:r>
            <a:r>
              <a:rPr sz="1200" spc="-5" dirty="0">
                <a:latin typeface="Carlito"/>
                <a:cs typeface="Carlito"/>
              </a:rPr>
              <a:t>(HTTPS).</a:t>
            </a:r>
            <a:endParaRPr sz="1200">
              <a:latin typeface="Carlito"/>
              <a:cs typeface="Carlito"/>
            </a:endParaRPr>
          </a:p>
        </p:txBody>
      </p:sp>
      <p:sp>
        <p:nvSpPr>
          <p:cNvPr id="14" name="object 17">
            <a:extLst>
              <a:ext uri="{FF2B5EF4-FFF2-40B4-BE49-F238E27FC236}">
                <a16:creationId xmlns:a16="http://schemas.microsoft.com/office/drawing/2014/main" id="{D6136CE8-2DE0-0747-9372-478612558D3B}"/>
              </a:ext>
            </a:extLst>
          </p:cNvPr>
          <p:cNvSpPr txBox="1">
            <a:spLocks noGrp="1"/>
          </p:cNvSpPr>
          <p:nvPr>
            <p:ph type="sldNum" sz="quarter" idx="7"/>
          </p:nvPr>
        </p:nvSpPr>
        <p:spPr>
          <a:xfrm>
            <a:off x="855149" y="9378939"/>
            <a:ext cx="5718173" cy="536044"/>
          </a:xfrm>
          <a:prstGeom prst="rect">
            <a:avLst/>
          </a:prstGeom>
        </p:spPr>
        <p:txBody>
          <a:bodyPr vert="horz" wrap="square" lIns="0" tIns="5080" rIns="0" bIns="0" rtlCol="0">
            <a:spAutoFit/>
          </a:bodyPr>
          <a:lstStyle/>
          <a:p>
            <a:pPr algn="ctr">
              <a:lnSpc>
                <a:spcPct val="100000"/>
              </a:lnSpc>
              <a:spcBef>
                <a:spcPts val="40"/>
              </a:spcBef>
            </a:pPr>
            <a:r>
              <a:rPr spc="-5" dirty="0"/>
              <a:t>Academic </a:t>
            </a:r>
            <a:r>
              <a:rPr dirty="0"/>
              <a:t>Gateway to </a:t>
            </a:r>
            <a:r>
              <a:rPr spc="-5" dirty="0"/>
              <a:t>the </a:t>
            </a:r>
            <a:r>
              <a:rPr dirty="0"/>
              <a:t>Hearts </a:t>
            </a:r>
            <a:r>
              <a:rPr spc="-5" dirty="0"/>
              <a:t>and Minds of the </a:t>
            </a:r>
            <a:r>
              <a:rPr dirty="0"/>
              <a:t>Next </a:t>
            </a:r>
            <a:r>
              <a:rPr spc="-5" dirty="0"/>
              <a:t>Generation of </a:t>
            </a:r>
            <a:r>
              <a:rPr dirty="0"/>
              <a:t>IT</a:t>
            </a:r>
            <a:r>
              <a:rPr spc="90" dirty="0"/>
              <a:t> </a:t>
            </a:r>
            <a:r>
              <a:rPr spc="-5" dirty="0"/>
              <a:t>Professionals</a:t>
            </a:r>
          </a:p>
          <a:p>
            <a:pPr marL="277495">
              <a:lnSpc>
                <a:spcPts val="1250"/>
              </a:lnSpc>
              <a:spcBef>
                <a:spcPts val="30"/>
              </a:spcBef>
            </a:pPr>
            <a:r>
              <a:rPr sz="1050" b="0" i="0" spc="65" dirty="0">
                <a:solidFill>
                  <a:srgbClr val="333333"/>
                </a:solidFill>
                <a:latin typeface="Trebuchet MS"/>
                <a:cs typeface="Trebuchet MS"/>
              </a:rPr>
              <a:t>©</a:t>
            </a:r>
            <a:r>
              <a:rPr sz="1050" b="0" i="0" spc="-50" dirty="0">
                <a:solidFill>
                  <a:srgbClr val="333333"/>
                </a:solidFill>
                <a:latin typeface="Trebuchet MS"/>
                <a:cs typeface="Trebuchet MS"/>
              </a:rPr>
              <a:t> </a:t>
            </a:r>
            <a:r>
              <a:rPr sz="1050" b="0" i="0" spc="25" dirty="0">
                <a:solidFill>
                  <a:srgbClr val="333333"/>
                </a:solidFill>
                <a:latin typeface="Trebuchet MS"/>
                <a:cs typeface="Trebuchet MS"/>
              </a:rPr>
              <a:t>2020,</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Amazon</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Web</a:t>
            </a:r>
            <a:r>
              <a:rPr sz="1050" b="0" i="0" spc="-40" dirty="0">
                <a:solidFill>
                  <a:srgbClr val="333333"/>
                </a:solidFill>
                <a:latin typeface="Trebuchet MS"/>
                <a:cs typeface="Trebuchet MS"/>
              </a:rPr>
              <a:t> </a:t>
            </a:r>
            <a:r>
              <a:rPr sz="1050" b="0" i="0" spc="-15" dirty="0">
                <a:solidFill>
                  <a:srgbClr val="333333"/>
                </a:solidFill>
                <a:latin typeface="Trebuchet MS"/>
                <a:cs typeface="Trebuchet MS"/>
              </a:rPr>
              <a:t>Services,</a:t>
            </a:r>
            <a:r>
              <a:rPr sz="1050" b="0" i="0" spc="-45" dirty="0">
                <a:solidFill>
                  <a:srgbClr val="333333"/>
                </a:solidFill>
                <a:latin typeface="Trebuchet MS"/>
                <a:cs typeface="Trebuchet MS"/>
              </a:rPr>
              <a:t> </a:t>
            </a:r>
            <a:r>
              <a:rPr sz="1050" b="0" i="0" spc="-35" dirty="0">
                <a:solidFill>
                  <a:srgbClr val="333333"/>
                </a:solidFill>
                <a:latin typeface="Trebuchet MS"/>
                <a:cs typeface="Trebuchet MS"/>
              </a:rPr>
              <a:t>Inc.</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or</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its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affiliates.</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All</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rights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reserved.</a:t>
            </a:r>
            <a:endParaRPr sz="1050" dirty="0">
              <a:latin typeface="Trebuchet MS"/>
              <a:cs typeface="Trebuchet MS"/>
            </a:endParaRPr>
          </a:p>
          <a:p>
            <a:pPr algn="ctr">
              <a:lnSpc>
                <a:spcPts val="1430"/>
              </a:lnSpc>
            </a:pPr>
            <a:fld id="{81D60167-4931-47E6-BA6A-407CBD079E47}" type="slidenum">
              <a:rPr b="0" i="0" dirty="0">
                <a:latin typeface="Carlito"/>
                <a:cs typeface="Carlito"/>
              </a:rPr>
              <a:t>6</a:t>
            </a:fld>
            <a:endParaRPr b="0" i="0" dirty="0">
              <a:latin typeface="Carlito"/>
              <a:cs typeface="Carlito"/>
            </a:endParaRPr>
          </a:p>
        </p:txBody>
      </p:sp>
      <p:sp>
        <p:nvSpPr>
          <p:cNvPr id="15" name="object 2">
            <a:extLst>
              <a:ext uri="{FF2B5EF4-FFF2-40B4-BE49-F238E27FC236}">
                <a16:creationId xmlns:a16="http://schemas.microsoft.com/office/drawing/2014/main" id="{1E6CA7C2-8EDD-104E-8FDB-BDBD0A0FBA44}"/>
              </a:ext>
            </a:extLst>
          </p:cNvPr>
          <p:cNvSpPr txBox="1"/>
          <p:nvPr/>
        </p:nvSpPr>
        <p:spPr>
          <a:xfrm>
            <a:off x="534923" y="527468"/>
            <a:ext cx="4225290" cy="270510"/>
          </a:xfrm>
          <a:prstGeom prst="rect">
            <a:avLst/>
          </a:prstGeom>
        </p:spPr>
        <p:txBody>
          <a:bodyPr vert="horz" wrap="square" lIns="0" tIns="13335" rIns="0" bIns="0" rtlCol="0">
            <a:spAutoFit/>
          </a:bodyPr>
          <a:lstStyle/>
          <a:p>
            <a:pPr marL="12700">
              <a:lnSpc>
                <a:spcPct val="100000"/>
              </a:lnSpc>
              <a:spcBef>
                <a:spcPts val="105"/>
              </a:spcBef>
            </a:pPr>
            <a:r>
              <a:rPr sz="1600" spc="-70" dirty="0">
                <a:solidFill>
                  <a:srgbClr val="262626"/>
                </a:solidFill>
                <a:latin typeface="Trebuchet MS"/>
                <a:cs typeface="Trebuchet MS"/>
              </a:rPr>
              <a:t>Secure</a:t>
            </a:r>
            <a:r>
              <a:rPr sz="1600" spc="-130" dirty="0">
                <a:solidFill>
                  <a:srgbClr val="262626"/>
                </a:solidFill>
                <a:latin typeface="Trebuchet MS"/>
                <a:cs typeface="Trebuchet MS"/>
              </a:rPr>
              <a:t> </a:t>
            </a:r>
            <a:r>
              <a:rPr sz="1600" spc="-75" dirty="0">
                <a:solidFill>
                  <a:srgbClr val="262626"/>
                </a:solidFill>
                <a:latin typeface="Trebuchet MS"/>
                <a:cs typeface="Trebuchet MS"/>
              </a:rPr>
              <a:t>Shell</a:t>
            </a:r>
            <a:r>
              <a:rPr sz="1600" spc="-130" dirty="0">
                <a:solidFill>
                  <a:srgbClr val="262626"/>
                </a:solidFill>
                <a:latin typeface="Trebuchet MS"/>
                <a:cs typeface="Trebuchet MS"/>
              </a:rPr>
              <a:t> </a:t>
            </a:r>
            <a:r>
              <a:rPr sz="1600" spc="-70" dirty="0">
                <a:solidFill>
                  <a:srgbClr val="262626"/>
                </a:solidFill>
                <a:latin typeface="Trebuchet MS"/>
                <a:cs typeface="Trebuchet MS"/>
              </a:rPr>
              <a:t>(SSH)</a:t>
            </a:r>
            <a:r>
              <a:rPr sz="1600" spc="-125" dirty="0">
                <a:solidFill>
                  <a:srgbClr val="262626"/>
                </a:solidFill>
                <a:latin typeface="Trebuchet MS"/>
                <a:cs typeface="Trebuchet MS"/>
              </a:rPr>
              <a:t> </a:t>
            </a:r>
            <a:r>
              <a:rPr sz="1600" spc="-60" dirty="0">
                <a:solidFill>
                  <a:srgbClr val="262626"/>
                </a:solidFill>
                <a:latin typeface="Trebuchet MS"/>
                <a:cs typeface="Trebuchet MS"/>
              </a:rPr>
              <a:t>into</a:t>
            </a:r>
            <a:r>
              <a:rPr sz="1600" spc="-135" dirty="0">
                <a:solidFill>
                  <a:srgbClr val="262626"/>
                </a:solidFill>
                <a:latin typeface="Trebuchet MS"/>
                <a:cs typeface="Trebuchet MS"/>
              </a:rPr>
              <a:t> </a:t>
            </a:r>
            <a:r>
              <a:rPr sz="1600" spc="-55" dirty="0">
                <a:solidFill>
                  <a:srgbClr val="262626"/>
                </a:solidFill>
                <a:latin typeface="Trebuchet MS"/>
                <a:cs typeface="Trebuchet MS"/>
              </a:rPr>
              <a:t>Amazon</a:t>
            </a:r>
            <a:r>
              <a:rPr sz="1600" spc="-130" dirty="0">
                <a:solidFill>
                  <a:srgbClr val="262626"/>
                </a:solidFill>
                <a:latin typeface="Trebuchet MS"/>
                <a:cs typeface="Trebuchet MS"/>
              </a:rPr>
              <a:t> </a:t>
            </a:r>
            <a:r>
              <a:rPr sz="1600" spc="-70" dirty="0">
                <a:solidFill>
                  <a:srgbClr val="262626"/>
                </a:solidFill>
                <a:latin typeface="Trebuchet MS"/>
                <a:cs typeface="Trebuchet MS"/>
              </a:rPr>
              <a:t>EC2</a:t>
            </a:r>
            <a:r>
              <a:rPr sz="1600" spc="-130" dirty="0">
                <a:solidFill>
                  <a:srgbClr val="262626"/>
                </a:solidFill>
                <a:latin typeface="Trebuchet MS"/>
                <a:cs typeface="Trebuchet MS"/>
              </a:rPr>
              <a:t> </a:t>
            </a:r>
            <a:r>
              <a:rPr sz="1600" spc="-65" dirty="0">
                <a:solidFill>
                  <a:srgbClr val="262626"/>
                </a:solidFill>
                <a:latin typeface="Trebuchet MS"/>
                <a:cs typeface="Trebuchet MS"/>
              </a:rPr>
              <a:t>Instance</a:t>
            </a:r>
            <a:r>
              <a:rPr sz="1600" spc="-120" dirty="0">
                <a:solidFill>
                  <a:srgbClr val="262626"/>
                </a:solidFill>
                <a:latin typeface="Trebuchet MS"/>
                <a:cs typeface="Trebuchet MS"/>
              </a:rPr>
              <a:t> </a:t>
            </a:r>
            <a:r>
              <a:rPr sz="1600" spc="-35" dirty="0">
                <a:solidFill>
                  <a:srgbClr val="262626"/>
                </a:solidFill>
                <a:latin typeface="Trebuchet MS"/>
                <a:cs typeface="Trebuchet MS"/>
              </a:rPr>
              <a:t>(Mac)</a:t>
            </a:r>
            <a:endParaRPr sz="1600" dirty="0">
              <a:latin typeface="Trebuchet MS"/>
              <a:cs typeface="Trebuchet MS"/>
            </a:endParaRPr>
          </a:p>
        </p:txBody>
      </p:sp>
    </p:spTree>
    <p:extLst>
      <p:ext uri="{BB962C8B-B14F-4D97-AF65-F5344CB8AC3E}">
        <p14:creationId xmlns:p14="http://schemas.microsoft.com/office/powerpoint/2010/main" val="2295166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727963" y="2904236"/>
            <a:ext cx="6471285" cy="1635125"/>
          </a:xfrm>
          <a:prstGeom prst="rect">
            <a:avLst/>
          </a:prstGeom>
        </p:spPr>
        <p:txBody>
          <a:bodyPr vert="horz" wrap="square" lIns="0" tIns="13335" rIns="0" bIns="0" rtlCol="0">
            <a:spAutoFit/>
          </a:bodyPr>
          <a:lstStyle/>
          <a:p>
            <a:pPr marL="12700">
              <a:lnSpc>
                <a:spcPct val="100000"/>
              </a:lnSpc>
              <a:spcBef>
                <a:spcPts val="105"/>
              </a:spcBef>
            </a:pPr>
            <a:r>
              <a:rPr sz="1600" b="1" spc="-80" dirty="0">
                <a:latin typeface="Trebuchet MS"/>
                <a:cs typeface="Trebuchet MS"/>
              </a:rPr>
              <a:t>Update </a:t>
            </a:r>
            <a:r>
              <a:rPr sz="1600" b="1" spc="-90" dirty="0">
                <a:latin typeface="Trebuchet MS"/>
                <a:cs typeface="Trebuchet MS"/>
              </a:rPr>
              <a:t>your </a:t>
            </a:r>
            <a:r>
              <a:rPr sz="1600" b="1" spc="-100" dirty="0">
                <a:latin typeface="Trebuchet MS"/>
                <a:cs typeface="Trebuchet MS"/>
              </a:rPr>
              <a:t>security</a:t>
            </a:r>
            <a:r>
              <a:rPr sz="1600" b="1" spc="-215" dirty="0">
                <a:latin typeface="Trebuchet MS"/>
                <a:cs typeface="Trebuchet MS"/>
              </a:rPr>
              <a:t> </a:t>
            </a:r>
            <a:r>
              <a:rPr sz="1600" b="1" spc="-75" dirty="0">
                <a:latin typeface="Trebuchet MS"/>
                <a:cs typeface="Trebuchet MS"/>
              </a:rPr>
              <a:t>group</a:t>
            </a:r>
            <a:endParaRPr sz="1600">
              <a:latin typeface="Trebuchet MS"/>
              <a:cs typeface="Trebuchet MS"/>
            </a:endParaRPr>
          </a:p>
          <a:p>
            <a:pPr>
              <a:lnSpc>
                <a:spcPct val="100000"/>
              </a:lnSpc>
              <a:spcBef>
                <a:spcPts val="50"/>
              </a:spcBef>
            </a:pPr>
            <a:endParaRPr sz="1500">
              <a:latin typeface="Trebuchet MS"/>
              <a:cs typeface="Trebuchet MS"/>
            </a:endParaRPr>
          </a:p>
          <a:p>
            <a:pPr marL="698500" indent="-229235">
              <a:lnSpc>
                <a:spcPct val="100000"/>
              </a:lnSpc>
              <a:buFont typeface="Symbol"/>
              <a:buChar char=""/>
              <a:tabLst>
                <a:tab pos="697865" algn="l"/>
                <a:tab pos="698500" algn="l"/>
              </a:tabLst>
            </a:pPr>
            <a:r>
              <a:rPr sz="1200" dirty="0">
                <a:latin typeface="Carlito"/>
                <a:cs typeface="Carlito"/>
              </a:rPr>
              <a:t>Keep the </a:t>
            </a:r>
            <a:r>
              <a:rPr sz="1200" spc="-5" dirty="0">
                <a:latin typeface="Carlito"/>
                <a:cs typeface="Carlito"/>
              </a:rPr>
              <a:t>web browser open </a:t>
            </a:r>
            <a:r>
              <a:rPr sz="1200" dirty="0">
                <a:latin typeface="Carlito"/>
                <a:cs typeface="Carlito"/>
              </a:rPr>
              <a:t>and go </a:t>
            </a:r>
            <a:r>
              <a:rPr sz="1200" spc="-5" dirty="0">
                <a:latin typeface="Carlito"/>
                <a:cs typeface="Carlito"/>
              </a:rPr>
              <a:t>back </a:t>
            </a:r>
            <a:r>
              <a:rPr sz="1200" dirty="0">
                <a:latin typeface="Carlito"/>
                <a:cs typeface="Carlito"/>
              </a:rPr>
              <a:t>to the </a:t>
            </a:r>
            <a:r>
              <a:rPr sz="1200" b="1" spc="-5" dirty="0">
                <a:latin typeface="Carlito"/>
                <a:cs typeface="Carlito"/>
              </a:rPr>
              <a:t>Amazon </a:t>
            </a:r>
            <a:r>
              <a:rPr sz="1200" b="1" dirty="0">
                <a:latin typeface="Carlito"/>
                <a:cs typeface="Carlito"/>
              </a:rPr>
              <a:t>EC2 </a:t>
            </a:r>
            <a:r>
              <a:rPr sz="1200" b="1" spc="-5" dirty="0">
                <a:latin typeface="Carlito"/>
                <a:cs typeface="Carlito"/>
              </a:rPr>
              <a:t>Management </a:t>
            </a:r>
            <a:r>
              <a:rPr sz="1200" b="1" dirty="0">
                <a:latin typeface="Carlito"/>
                <a:cs typeface="Carlito"/>
              </a:rPr>
              <a:t>Console</a:t>
            </a:r>
            <a:r>
              <a:rPr sz="1200" b="1" spc="40" dirty="0">
                <a:latin typeface="Carlito"/>
                <a:cs typeface="Carlito"/>
              </a:rPr>
              <a:t> </a:t>
            </a:r>
            <a:r>
              <a:rPr sz="1200" dirty="0">
                <a:latin typeface="Carlito"/>
                <a:cs typeface="Carlito"/>
              </a:rPr>
              <a:t>tab.</a:t>
            </a:r>
            <a:endParaRPr sz="1200">
              <a:latin typeface="Carlito"/>
              <a:cs typeface="Carlito"/>
            </a:endParaRPr>
          </a:p>
          <a:p>
            <a:pPr marL="698500" indent="-229235">
              <a:lnSpc>
                <a:spcPct val="100000"/>
              </a:lnSpc>
              <a:spcBef>
                <a:spcPts val="100"/>
              </a:spcBef>
              <a:buFont typeface="Symbol"/>
              <a:buChar char=""/>
              <a:tabLst>
                <a:tab pos="697865" algn="l"/>
                <a:tab pos="698500" algn="l"/>
              </a:tabLst>
            </a:pPr>
            <a:r>
              <a:rPr sz="1200" dirty="0">
                <a:latin typeface="Carlito"/>
                <a:cs typeface="Carlito"/>
              </a:rPr>
              <a:t>In the left </a:t>
            </a:r>
            <a:r>
              <a:rPr sz="1200" spc="-5" dirty="0">
                <a:latin typeface="Carlito"/>
                <a:cs typeface="Carlito"/>
              </a:rPr>
              <a:t>navigation </a:t>
            </a:r>
            <a:r>
              <a:rPr sz="1200" dirty="0">
                <a:latin typeface="Carlito"/>
                <a:cs typeface="Carlito"/>
              </a:rPr>
              <a:t>pane, under </a:t>
            </a:r>
            <a:r>
              <a:rPr sz="1200" b="1" dirty="0">
                <a:latin typeface="Carlito"/>
                <a:cs typeface="Carlito"/>
              </a:rPr>
              <a:t>Network and Security, </a:t>
            </a:r>
            <a:r>
              <a:rPr sz="1200" dirty="0">
                <a:latin typeface="Carlito"/>
                <a:cs typeface="Carlito"/>
              </a:rPr>
              <a:t>click </a:t>
            </a:r>
            <a:r>
              <a:rPr sz="1200" b="1" dirty="0">
                <a:latin typeface="Carlito"/>
                <a:cs typeface="Carlito"/>
              </a:rPr>
              <a:t>Security</a:t>
            </a:r>
            <a:r>
              <a:rPr sz="1200" b="1" spc="-35" dirty="0">
                <a:latin typeface="Carlito"/>
                <a:cs typeface="Carlito"/>
              </a:rPr>
              <a:t> </a:t>
            </a:r>
            <a:r>
              <a:rPr sz="1200" b="1" spc="-5" dirty="0">
                <a:latin typeface="Carlito"/>
                <a:cs typeface="Carlito"/>
              </a:rPr>
              <a:t>Groups</a:t>
            </a:r>
            <a:r>
              <a:rPr sz="1200" spc="-5" dirty="0">
                <a:latin typeface="Carlito"/>
                <a:cs typeface="Carlito"/>
              </a:rPr>
              <a:t>.</a:t>
            </a:r>
            <a:endParaRPr sz="1200">
              <a:latin typeface="Carlito"/>
              <a:cs typeface="Carlito"/>
            </a:endParaRPr>
          </a:p>
          <a:p>
            <a:pPr marL="697865" marR="179705" indent="-228600">
              <a:lnSpc>
                <a:spcPct val="101699"/>
              </a:lnSpc>
              <a:spcBef>
                <a:spcPts val="70"/>
              </a:spcBef>
              <a:buFont typeface="Symbol"/>
              <a:buChar char=""/>
              <a:tabLst>
                <a:tab pos="697865" algn="l"/>
                <a:tab pos="698500" algn="l"/>
              </a:tabLst>
            </a:pPr>
            <a:r>
              <a:rPr sz="1200" dirty="0">
                <a:latin typeface="Carlito"/>
                <a:cs typeface="Carlito"/>
              </a:rPr>
              <a:t>Select the SSH </a:t>
            </a:r>
            <a:r>
              <a:rPr sz="1200" spc="-5" dirty="0">
                <a:latin typeface="Carlito"/>
                <a:cs typeface="Carlito"/>
              </a:rPr>
              <a:t>Practice </a:t>
            </a:r>
            <a:r>
              <a:rPr sz="1200" dirty="0">
                <a:latin typeface="Carlito"/>
                <a:cs typeface="Carlito"/>
              </a:rPr>
              <a:t>SG </a:t>
            </a:r>
            <a:r>
              <a:rPr sz="1200" spc="-5" dirty="0">
                <a:latin typeface="Carlito"/>
                <a:cs typeface="Carlito"/>
              </a:rPr>
              <a:t>or </a:t>
            </a:r>
            <a:r>
              <a:rPr sz="1200" dirty="0">
                <a:latin typeface="Carlito"/>
                <a:cs typeface="Carlito"/>
              </a:rPr>
              <a:t>the security </a:t>
            </a:r>
            <a:r>
              <a:rPr sz="1200" spc="-5" dirty="0">
                <a:latin typeface="Carlito"/>
                <a:cs typeface="Carlito"/>
              </a:rPr>
              <a:t>group you created when </a:t>
            </a:r>
            <a:r>
              <a:rPr sz="1200" dirty="0">
                <a:latin typeface="Carlito"/>
                <a:cs typeface="Carlito"/>
              </a:rPr>
              <a:t>launching </a:t>
            </a:r>
            <a:r>
              <a:rPr sz="1200" spc="-5" dirty="0">
                <a:latin typeface="Carlito"/>
                <a:cs typeface="Carlito"/>
              </a:rPr>
              <a:t>your </a:t>
            </a:r>
            <a:r>
              <a:rPr sz="1200" dirty="0">
                <a:latin typeface="Carlito"/>
                <a:cs typeface="Carlito"/>
              </a:rPr>
              <a:t>Amazon  EC2</a:t>
            </a:r>
            <a:r>
              <a:rPr sz="1200" spc="-5" dirty="0">
                <a:latin typeface="Carlito"/>
                <a:cs typeface="Carlito"/>
              </a:rPr>
              <a:t> instance.</a:t>
            </a:r>
            <a:endParaRPr sz="1200">
              <a:latin typeface="Carlito"/>
              <a:cs typeface="Carlito"/>
            </a:endParaRPr>
          </a:p>
          <a:p>
            <a:pPr marL="698500" indent="-229235">
              <a:lnSpc>
                <a:spcPct val="100000"/>
              </a:lnSpc>
              <a:spcBef>
                <a:spcPts val="70"/>
              </a:spcBef>
              <a:buFont typeface="Symbol"/>
              <a:buChar char=""/>
              <a:tabLst>
                <a:tab pos="697865" algn="l"/>
                <a:tab pos="698500" algn="l"/>
              </a:tabLst>
            </a:pPr>
            <a:r>
              <a:rPr sz="1200" dirty="0">
                <a:latin typeface="Carlito"/>
                <a:cs typeface="Carlito"/>
              </a:rPr>
              <a:t>Expand the </a:t>
            </a:r>
            <a:r>
              <a:rPr sz="1200" b="1" dirty="0">
                <a:latin typeface="Carlito"/>
                <a:cs typeface="Carlito"/>
              </a:rPr>
              <a:t>Security Group </a:t>
            </a:r>
            <a:r>
              <a:rPr sz="1200" dirty="0">
                <a:latin typeface="Carlito"/>
                <a:cs typeface="Carlito"/>
              </a:rPr>
              <a:t>info pane at the </a:t>
            </a:r>
            <a:r>
              <a:rPr sz="1200" spc="-5" dirty="0">
                <a:latin typeface="Carlito"/>
                <a:cs typeface="Carlito"/>
              </a:rPr>
              <a:t>bottom of </a:t>
            </a:r>
            <a:r>
              <a:rPr sz="1200" dirty="0">
                <a:latin typeface="Carlito"/>
                <a:cs typeface="Carlito"/>
              </a:rPr>
              <a:t>the screen and click the </a:t>
            </a:r>
            <a:r>
              <a:rPr sz="1200" b="1" dirty="0">
                <a:latin typeface="Carlito"/>
                <a:cs typeface="Carlito"/>
              </a:rPr>
              <a:t>Inbound</a:t>
            </a:r>
            <a:r>
              <a:rPr sz="1200" b="1" spc="-80" dirty="0">
                <a:latin typeface="Carlito"/>
                <a:cs typeface="Carlito"/>
              </a:rPr>
              <a:t> </a:t>
            </a:r>
            <a:r>
              <a:rPr sz="1200" b="1" dirty="0">
                <a:latin typeface="Carlito"/>
                <a:cs typeface="Carlito"/>
              </a:rPr>
              <a:t>rules</a:t>
            </a:r>
            <a:endParaRPr sz="1200">
              <a:latin typeface="Carlito"/>
              <a:cs typeface="Carlito"/>
            </a:endParaRPr>
          </a:p>
          <a:p>
            <a:pPr marL="697865">
              <a:lnSpc>
                <a:spcPct val="100000"/>
              </a:lnSpc>
              <a:spcBef>
                <a:spcPts val="25"/>
              </a:spcBef>
            </a:pPr>
            <a:r>
              <a:rPr sz="1200" dirty="0">
                <a:latin typeface="Carlito"/>
                <a:cs typeface="Carlito"/>
              </a:rPr>
              <a:t>tab. </a:t>
            </a:r>
            <a:r>
              <a:rPr sz="1200" spc="-5" dirty="0">
                <a:latin typeface="Carlito"/>
                <a:cs typeface="Carlito"/>
              </a:rPr>
              <a:t>Notice </a:t>
            </a:r>
            <a:r>
              <a:rPr sz="1200" dirty="0">
                <a:latin typeface="Carlito"/>
                <a:cs typeface="Carlito"/>
              </a:rPr>
              <a:t>the Security </a:t>
            </a:r>
            <a:r>
              <a:rPr sz="1200" spc="-5" dirty="0">
                <a:latin typeface="Carlito"/>
                <a:cs typeface="Carlito"/>
              </a:rPr>
              <a:t>Group </a:t>
            </a:r>
            <a:r>
              <a:rPr sz="1200" dirty="0">
                <a:latin typeface="Carlito"/>
                <a:cs typeface="Carlito"/>
              </a:rPr>
              <a:t>currently has </a:t>
            </a:r>
            <a:r>
              <a:rPr sz="1200" b="1" dirty="0">
                <a:latin typeface="Carlito"/>
                <a:cs typeface="Carlito"/>
              </a:rPr>
              <a:t>no </a:t>
            </a:r>
            <a:r>
              <a:rPr sz="1200" b="1" spc="-5" dirty="0">
                <a:latin typeface="Carlito"/>
                <a:cs typeface="Carlito"/>
              </a:rPr>
              <a:t>HTTP rules</a:t>
            </a:r>
            <a:r>
              <a:rPr sz="1200" spc="-5" dirty="0">
                <a:latin typeface="Carlito"/>
                <a:cs typeface="Carlito"/>
              </a:rPr>
              <a:t>.</a:t>
            </a:r>
            <a:endParaRPr sz="1200">
              <a:latin typeface="Carlito"/>
              <a:cs typeface="Carlito"/>
            </a:endParaRPr>
          </a:p>
        </p:txBody>
      </p:sp>
      <p:sp>
        <p:nvSpPr>
          <p:cNvPr id="8" name="object 8"/>
          <p:cNvSpPr txBox="1"/>
          <p:nvPr/>
        </p:nvSpPr>
        <p:spPr>
          <a:xfrm>
            <a:off x="499363" y="6064329"/>
            <a:ext cx="6289675" cy="2437130"/>
          </a:xfrm>
          <a:prstGeom prst="rect">
            <a:avLst/>
          </a:prstGeom>
        </p:spPr>
        <p:txBody>
          <a:bodyPr vert="horz" wrap="square" lIns="0" tIns="69215" rIns="0" bIns="0" rtlCol="0">
            <a:spAutoFit/>
          </a:bodyPr>
          <a:lstStyle/>
          <a:p>
            <a:pPr marL="12700">
              <a:lnSpc>
                <a:spcPct val="100000"/>
              </a:lnSpc>
              <a:spcBef>
                <a:spcPts val="545"/>
              </a:spcBef>
            </a:pPr>
            <a:r>
              <a:rPr sz="1600" b="1" spc="-105" dirty="0">
                <a:latin typeface="Trebuchet MS"/>
                <a:cs typeface="Trebuchet MS"/>
              </a:rPr>
              <a:t>Create </a:t>
            </a:r>
            <a:r>
              <a:rPr sz="1600" b="1" spc="-60" dirty="0">
                <a:latin typeface="Trebuchet MS"/>
                <a:cs typeface="Trebuchet MS"/>
              </a:rPr>
              <a:t>a</a:t>
            </a:r>
            <a:r>
              <a:rPr sz="1600" b="1" spc="-155" dirty="0">
                <a:latin typeface="Trebuchet MS"/>
                <a:cs typeface="Trebuchet MS"/>
              </a:rPr>
              <a:t> </a:t>
            </a:r>
            <a:r>
              <a:rPr sz="1600" b="1" spc="-100" dirty="0">
                <a:latin typeface="Trebuchet MS"/>
                <a:cs typeface="Trebuchet MS"/>
              </a:rPr>
              <a:t>rule</a:t>
            </a:r>
            <a:endParaRPr sz="1600">
              <a:latin typeface="Trebuchet MS"/>
              <a:cs typeface="Trebuchet MS"/>
            </a:endParaRPr>
          </a:p>
          <a:p>
            <a:pPr marL="241300">
              <a:lnSpc>
                <a:spcPct val="100000"/>
              </a:lnSpc>
              <a:spcBef>
                <a:spcPts val="325"/>
              </a:spcBef>
            </a:pPr>
            <a:r>
              <a:rPr sz="1200" dirty="0">
                <a:latin typeface="Carlito"/>
                <a:cs typeface="Carlito"/>
              </a:rPr>
              <a:t>Create a rule in the </a:t>
            </a:r>
            <a:r>
              <a:rPr sz="1200" b="1" dirty="0">
                <a:latin typeface="Carlito"/>
                <a:cs typeface="Carlito"/>
              </a:rPr>
              <a:t>Inbound</a:t>
            </a:r>
            <a:r>
              <a:rPr sz="1200" b="1" spc="-15" dirty="0">
                <a:latin typeface="Carlito"/>
                <a:cs typeface="Carlito"/>
              </a:rPr>
              <a:t> </a:t>
            </a:r>
            <a:r>
              <a:rPr sz="1200" dirty="0">
                <a:latin typeface="Carlito"/>
                <a:cs typeface="Carlito"/>
              </a:rPr>
              <a:t>tab.</a:t>
            </a:r>
            <a:endParaRPr sz="1200">
              <a:latin typeface="Carlito"/>
              <a:cs typeface="Carlito"/>
            </a:endParaRPr>
          </a:p>
          <a:p>
            <a:pPr>
              <a:lnSpc>
                <a:spcPct val="100000"/>
              </a:lnSpc>
              <a:spcBef>
                <a:spcPts val="10"/>
              </a:spcBef>
            </a:pPr>
            <a:endParaRPr sz="1350">
              <a:latin typeface="Carlito"/>
              <a:cs typeface="Carlito"/>
            </a:endParaRPr>
          </a:p>
          <a:p>
            <a:pPr marL="1155700" indent="-228600">
              <a:lnSpc>
                <a:spcPct val="100000"/>
              </a:lnSpc>
              <a:buFont typeface="Arial"/>
              <a:buAutoNum type="arabicPeriod"/>
              <a:tabLst>
                <a:tab pos="1155700" algn="l"/>
              </a:tabLst>
            </a:pPr>
            <a:r>
              <a:rPr sz="1200" dirty="0">
                <a:latin typeface="Carlito"/>
                <a:cs typeface="Carlito"/>
              </a:rPr>
              <a:t>Click </a:t>
            </a:r>
            <a:r>
              <a:rPr sz="1200" b="1" dirty="0">
                <a:latin typeface="Carlito"/>
                <a:cs typeface="Carlito"/>
              </a:rPr>
              <a:t>Edit inbound</a:t>
            </a:r>
            <a:r>
              <a:rPr sz="1200" b="1" spc="-10" dirty="0">
                <a:latin typeface="Carlito"/>
                <a:cs typeface="Carlito"/>
              </a:rPr>
              <a:t> </a:t>
            </a:r>
            <a:r>
              <a:rPr sz="1200" b="1" dirty="0">
                <a:latin typeface="Carlito"/>
                <a:cs typeface="Carlito"/>
              </a:rPr>
              <a:t>rules</a:t>
            </a:r>
            <a:endParaRPr sz="1200">
              <a:latin typeface="Carlito"/>
              <a:cs typeface="Carlito"/>
            </a:endParaRPr>
          </a:p>
          <a:p>
            <a:pPr marL="1155700" indent="-228600">
              <a:lnSpc>
                <a:spcPct val="100000"/>
              </a:lnSpc>
              <a:spcBef>
                <a:spcPts val="25"/>
              </a:spcBef>
              <a:buFont typeface="Arial"/>
              <a:buAutoNum type="arabicPeriod"/>
              <a:tabLst>
                <a:tab pos="1155700" algn="l"/>
              </a:tabLst>
            </a:pPr>
            <a:r>
              <a:rPr sz="1200" dirty="0">
                <a:latin typeface="Carlito"/>
                <a:cs typeface="Carlito"/>
              </a:rPr>
              <a:t>Click </a:t>
            </a:r>
            <a:r>
              <a:rPr sz="1200" b="1" spc="-5" dirty="0">
                <a:latin typeface="Carlito"/>
                <a:cs typeface="Carlito"/>
              </a:rPr>
              <a:t>Add Rule </a:t>
            </a:r>
            <a:r>
              <a:rPr sz="1200" dirty="0">
                <a:latin typeface="Carlito"/>
                <a:cs typeface="Carlito"/>
              </a:rPr>
              <a:t>and then </a:t>
            </a:r>
            <a:r>
              <a:rPr sz="1200" spc="-5" dirty="0">
                <a:latin typeface="Carlito"/>
                <a:cs typeface="Carlito"/>
              </a:rPr>
              <a:t>configure </a:t>
            </a:r>
            <a:r>
              <a:rPr sz="1200" dirty="0">
                <a:latin typeface="Carlito"/>
                <a:cs typeface="Carlito"/>
              </a:rPr>
              <a:t>the </a:t>
            </a:r>
            <a:r>
              <a:rPr sz="1200" spc="-5" dirty="0">
                <a:latin typeface="Carlito"/>
                <a:cs typeface="Carlito"/>
              </a:rPr>
              <a:t>following</a:t>
            </a:r>
            <a:r>
              <a:rPr sz="1200" spc="15" dirty="0">
                <a:latin typeface="Carlito"/>
                <a:cs typeface="Carlito"/>
              </a:rPr>
              <a:t> </a:t>
            </a:r>
            <a:r>
              <a:rPr sz="1200" spc="-5" dirty="0">
                <a:latin typeface="Carlito"/>
                <a:cs typeface="Carlito"/>
              </a:rPr>
              <a:t>settings:</a:t>
            </a:r>
            <a:endParaRPr sz="1200">
              <a:latin typeface="Carlito"/>
              <a:cs typeface="Carlito"/>
            </a:endParaRPr>
          </a:p>
          <a:p>
            <a:pPr>
              <a:lnSpc>
                <a:spcPct val="100000"/>
              </a:lnSpc>
              <a:spcBef>
                <a:spcPts val="20"/>
              </a:spcBef>
              <a:buFont typeface="Arial"/>
              <a:buAutoNum type="arabicPeriod"/>
            </a:pPr>
            <a:endParaRPr sz="1200">
              <a:latin typeface="Carlito"/>
              <a:cs typeface="Carlito"/>
            </a:endParaRPr>
          </a:p>
          <a:p>
            <a:pPr marL="1612900" lvl="1" indent="-228600">
              <a:lnSpc>
                <a:spcPct val="100000"/>
              </a:lnSpc>
              <a:buFont typeface="Symbol"/>
              <a:buChar char=""/>
              <a:tabLst>
                <a:tab pos="1612265" algn="l"/>
                <a:tab pos="1612900" algn="l"/>
              </a:tabLst>
            </a:pPr>
            <a:r>
              <a:rPr sz="1200" b="1" spc="-5" dirty="0">
                <a:latin typeface="Carlito"/>
                <a:cs typeface="Carlito"/>
              </a:rPr>
              <a:t>Type</a:t>
            </a:r>
            <a:r>
              <a:rPr sz="1200" spc="-5" dirty="0">
                <a:latin typeface="Carlito"/>
                <a:cs typeface="Carlito"/>
              </a:rPr>
              <a:t>: HTTP</a:t>
            </a:r>
            <a:endParaRPr sz="1200">
              <a:latin typeface="Carlito"/>
              <a:cs typeface="Carlito"/>
            </a:endParaRPr>
          </a:p>
          <a:p>
            <a:pPr marL="1612900" lvl="1" indent="-228600">
              <a:lnSpc>
                <a:spcPct val="100000"/>
              </a:lnSpc>
              <a:spcBef>
                <a:spcPts val="100"/>
              </a:spcBef>
              <a:buFont typeface="Symbol"/>
              <a:buChar char=""/>
              <a:tabLst>
                <a:tab pos="1612265" algn="l"/>
                <a:tab pos="1612900" algn="l"/>
              </a:tabLst>
            </a:pPr>
            <a:r>
              <a:rPr sz="1200" b="1" spc="-5" dirty="0">
                <a:latin typeface="Carlito"/>
                <a:cs typeface="Carlito"/>
              </a:rPr>
              <a:t>Source</a:t>
            </a:r>
            <a:r>
              <a:rPr sz="1200" spc="-5" dirty="0">
                <a:latin typeface="Carlito"/>
                <a:cs typeface="Carlito"/>
              </a:rPr>
              <a:t>: </a:t>
            </a:r>
            <a:r>
              <a:rPr sz="1200" dirty="0">
                <a:latin typeface="Carlito"/>
                <a:cs typeface="Carlito"/>
              </a:rPr>
              <a:t>Anywhere</a:t>
            </a:r>
            <a:endParaRPr sz="1200">
              <a:latin typeface="Carlito"/>
              <a:cs typeface="Carlito"/>
            </a:endParaRPr>
          </a:p>
          <a:p>
            <a:pPr marL="1612900" lvl="1" indent="-228600">
              <a:lnSpc>
                <a:spcPct val="100000"/>
              </a:lnSpc>
              <a:spcBef>
                <a:spcPts val="70"/>
              </a:spcBef>
              <a:buFont typeface="Symbol"/>
              <a:buChar char=""/>
              <a:tabLst>
                <a:tab pos="1612265" algn="l"/>
                <a:tab pos="1612900" algn="l"/>
              </a:tabLst>
            </a:pPr>
            <a:r>
              <a:rPr sz="1200" dirty="0">
                <a:latin typeface="Carlito"/>
                <a:cs typeface="Carlito"/>
              </a:rPr>
              <a:t>Click </a:t>
            </a:r>
            <a:r>
              <a:rPr sz="1200" b="1" dirty="0">
                <a:latin typeface="Carlito"/>
                <a:cs typeface="Carlito"/>
              </a:rPr>
              <a:t>Save</a:t>
            </a:r>
            <a:r>
              <a:rPr sz="1200" b="1" spc="-5" dirty="0">
                <a:latin typeface="Carlito"/>
                <a:cs typeface="Carlito"/>
              </a:rPr>
              <a:t> </a:t>
            </a:r>
            <a:r>
              <a:rPr sz="1200" b="1" dirty="0">
                <a:latin typeface="Carlito"/>
                <a:cs typeface="Carlito"/>
              </a:rPr>
              <a:t>rules</a:t>
            </a:r>
            <a:endParaRPr sz="1200">
              <a:latin typeface="Carlito"/>
              <a:cs typeface="Carlito"/>
            </a:endParaRPr>
          </a:p>
          <a:p>
            <a:pPr>
              <a:lnSpc>
                <a:spcPct val="100000"/>
              </a:lnSpc>
              <a:spcBef>
                <a:spcPts val="50"/>
              </a:spcBef>
            </a:pPr>
            <a:endParaRPr sz="1100">
              <a:latin typeface="Carlito"/>
              <a:cs typeface="Carlito"/>
            </a:endParaRPr>
          </a:p>
          <a:p>
            <a:pPr marL="12700" marR="5080">
              <a:lnSpc>
                <a:spcPct val="101699"/>
              </a:lnSpc>
            </a:pPr>
            <a:r>
              <a:rPr sz="1200" dirty="0">
                <a:latin typeface="Carlito"/>
                <a:cs typeface="Carlito"/>
              </a:rPr>
              <a:t>The </a:t>
            </a:r>
            <a:r>
              <a:rPr sz="1200" spc="-5" dirty="0">
                <a:latin typeface="Carlito"/>
                <a:cs typeface="Carlito"/>
              </a:rPr>
              <a:t>new </a:t>
            </a:r>
            <a:r>
              <a:rPr sz="1200" b="1" dirty="0">
                <a:latin typeface="Carlito"/>
                <a:cs typeface="Carlito"/>
              </a:rPr>
              <a:t>Inbound </a:t>
            </a:r>
            <a:r>
              <a:rPr sz="1200" b="1" spc="-5" dirty="0">
                <a:latin typeface="Carlito"/>
                <a:cs typeface="Carlito"/>
              </a:rPr>
              <a:t>HTTP </a:t>
            </a:r>
            <a:r>
              <a:rPr sz="1200" dirty="0">
                <a:latin typeface="Carlito"/>
                <a:cs typeface="Carlito"/>
              </a:rPr>
              <a:t>rule </a:t>
            </a:r>
            <a:r>
              <a:rPr sz="1200" spc="-5" dirty="0">
                <a:latin typeface="Carlito"/>
                <a:cs typeface="Carlito"/>
              </a:rPr>
              <a:t>will </a:t>
            </a:r>
            <a:r>
              <a:rPr sz="1200" dirty="0">
                <a:latin typeface="Carlito"/>
                <a:cs typeface="Carlito"/>
              </a:rPr>
              <a:t>create an </a:t>
            </a:r>
            <a:r>
              <a:rPr sz="1200" spc="-5" dirty="0">
                <a:latin typeface="Carlito"/>
                <a:cs typeface="Carlito"/>
              </a:rPr>
              <a:t>entry for both IPV4 </a:t>
            </a:r>
            <a:r>
              <a:rPr sz="1200" dirty="0">
                <a:latin typeface="Carlito"/>
                <a:cs typeface="Carlito"/>
              </a:rPr>
              <a:t>IP address (0.0.0.0/0) as </a:t>
            </a:r>
            <a:r>
              <a:rPr sz="1200" spc="-5" dirty="0">
                <a:latin typeface="Carlito"/>
                <a:cs typeface="Carlito"/>
              </a:rPr>
              <a:t>well </a:t>
            </a:r>
            <a:r>
              <a:rPr sz="1200" dirty="0">
                <a:latin typeface="Carlito"/>
                <a:cs typeface="Carlito"/>
              </a:rPr>
              <a:t>as </a:t>
            </a:r>
            <a:r>
              <a:rPr sz="1200" spc="-5" dirty="0">
                <a:latin typeface="Carlito"/>
                <a:cs typeface="Carlito"/>
              </a:rPr>
              <a:t>IPV6 </a:t>
            </a:r>
            <a:r>
              <a:rPr sz="1200" dirty="0">
                <a:latin typeface="Carlito"/>
                <a:cs typeface="Carlito"/>
              </a:rPr>
              <a:t>IP  address</a:t>
            </a:r>
            <a:r>
              <a:rPr sz="1200" spc="-5" dirty="0">
                <a:latin typeface="Carlito"/>
                <a:cs typeface="Carlito"/>
              </a:rPr>
              <a:t> </a:t>
            </a:r>
            <a:r>
              <a:rPr sz="1200" dirty="0">
                <a:latin typeface="Carlito"/>
                <a:cs typeface="Carlito"/>
              </a:rPr>
              <a:t>(::/0).</a:t>
            </a:r>
            <a:endParaRPr sz="1200">
              <a:latin typeface="Carlito"/>
              <a:cs typeface="Carlito"/>
            </a:endParaRPr>
          </a:p>
        </p:txBody>
      </p:sp>
      <p:sp>
        <p:nvSpPr>
          <p:cNvPr id="9" name="object 9"/>
          <p:cNvSpPr txBox="1"/>
          <p:nvPr/>
        </p:nvSpPr>
        <p:spPr>
          <a:xfrm>
            <a:off x="1179067" y="1733804"/>
            <a:ext cx="4998085" cy="394335"/>
          </a:xfrm>
          <a:prstGeom prst="rect">
            <a:avLst/>
          </a:prstGeom>
        </p:spPr>
        <p:txBody>
          <a:bodyPr vert="horz" wrap="square" lIns="0" tIns="9525" rIns="0" bIns="0" rtlCol="0">
            <a:spAutoFit/>
          </a:bodyPr>
          <a:lstStyle/>
          <a:p>
            <a:pPr marL="12700" marR="5080">
              <a:lnSpc>
                <a:spcPct val="101699"/>
              </a:lnSpc>
              <a:spcBef>
                <a:spcPts val="75"/>
              </a:spcBef>
            </a:pPr>
            <a:r>
              <a:rPr sz="1200" dirty="0">
                <a:latin typeface="Carlito"/>
                <a:cs typeface="Carlito"/>
              </a:rPr>
              <a:t>Are </a:t>
            </a:r>
            <a:r>
              <a:rPr sz="1200" spc="-5" dirty="0">
                <a:latin typeface="Carlito"/>
                <a:cs typeface="Carlito"/>
              </a:rPr>
              <a:t>you allowing normal web traffic (Port </a:t>
            </a:r>
            <a:r>
              <a:rPr sz="1200" dirty="0">
                <a:latin typeface="Carlito"/>
                <a:cs typeface="Carlito"/>
              </a:rPr>
              <a:t>80) to </a:t>
            </a:r>
            <a:r>
              <a:rPr sz="1200" spc="-5" dirty="0">
                <a:latin typeface="Carlito"/>
                <a:cs typeface="Carlito"/>
              </a:rPr>
              <a:t>access your webserver? </a:t>
            </a:r>
            <a:r>
              <a:rPr sz="1200" dirty="0">
                <a:latin typeface="Carlito"/>
                <a:cs typeface="Carlito"/>
              </a:rPr>
              <a:t>Did </a:t>
            </a:r>
            <a:r>
              <a:rPr sz="1200" spc="-5" dirty="0">
                <a:latin typeface="Carlito"/>
                <a:cs typeface="Carlito"/>
              </a:rPr>
              <a:t>you  configure </a:t>
            </a:r>
            <a:r>
              <a:rPr sz="1200" dirty="0">
                <a:latin typeface="Carlito"/>
                <a:cs typeface="Carlito"/>
              </a:rPr>
              <a:t>this </a:t>
            </a:r>
            <a:r>
              <a:rPr sz="1200" spc="-5" dirty="0">
                <a:latin typeface="Carlito"/>
                <a:cs typeface="Carlito"/>
              </a:rPr>
              <a:t>properly?</a:t>
            </a:r>
            <a:endParaRPr sz="1200">
              <a:latin typeface="Carlito"/>
              <a:cs typeface="Carlito"/>
            </a:endParaRPr>
          </a:p>
        </p:txBody>
      </p:sp>
      <p:sp>
        <p:nvSpPr>
          <p:cNvPr id="10" name="object 10"/>
          <p:cNvSpPr/>
          <p:nvPr/>
        </p:nvSpPr>
        <p:spPr>
          <a:xfrm>
            <a:off x="1173480" y="2502407"/>
            <a:ext cx="5572125" cy="18415"/>
          </a:xfrm>
          <a:custGeom>
            <a:avLst/>
            <a:gdLst/>
            <a:ahLst/>
            <a:cxnLst/>
            <a:rect l="l" t="t" r="r" b="b"/>
            <a:pathLst>
              <a:path w="5572125" h="18414">
                <a:moveTo>
                  <a:pt x="5571744" y="0"/>
                </a:moveTo>
                <a:lnTo>
                  <a:pt x="0" y="0"/>
                </a:lnTo>
                <a:lnTo>
                  <a:pt x="0" y="18288"/>
                </a:lnTo>
                <a:lnTo>
                  <a:pt x="5571744" y="18288"/>
                </a:lnTo>
                <a:lnTo>
                  <a:pt x="5571744" y="0"/>
                </a:lnTo>
                <a:close/>
              </a:path>
            </a:pathLst>
          </a:custGeom>
          <a:solidFill>
            <a:srgbClr val="000000"/>
          </a:solidFill>
        </p:spPr>
        <p:txBody>
          <a:bodyPr wrap="square" lIns="0" tIns="0" rIns="0" bIns="0" rtlCol="0"/>
          <a:lstStyle/>
          <a:p>
            <a:endParaRPr/>
          </a:p>
        </p:txBody>
      </p:sp>
      <p:sp>
        <p:nvSpPr>
          <p:cNvPr id="11" name="object 11"/>
          <p:cNvSpPr/>
          <p:nvPr/>
        </p:nvSpPr>
        <p:spPr>
          <a:xfrm>
            <a:off x="1191767" y="2692260"/>
            <a:ext cx="5464810" cy="0"/>
          </a:xfrm>
          <a:custGeom>
            <a:avLst/>
            <a:gdLst/>
            <a:ahLst/>
            <a:cxnLst/>
            <a:rect l="l" t="t" r="r" b="b"/>
            <a:pathLst>
              <a:path w="5464809">
                <a:moveTo>
                  <a:pt x="0" y="0"/>
                </a:moveTo>
                <a:lnTo>
                  <a:pt x="5464454" y="0"/>
                </a:lnTo>
              </a:path>
            </a:pathLst>
          </a:custGeom>
          <a:ln w="9896">
            <a:solidFill>
              <a:srgbClr val="000000"/>
            </a:solidFill>
          </a:ln>
        </p:spPr>
        <p:txBody>
          <a:bodyPr wrap="square" lIns="0" tIns="0" rIns="0" bIns="0" rtlCol="0"/>
          <a:lstStyle/>
          <a:p>
            <a:endParaRPr/>
          </a:p>
        </p:txBody>
      </p:sp>
      <p:sp>
        <p:nvSpPr>
          <p:cNvPr id="12" name="object 12"/>
          <p:cNvSpPr/>
          <p:nvPr/>
        </p:nvSpPr>
        <p:spPr>
          <a:xfrm>
            <a:off x="563882" y="1802879"/>
            <a:ext cx="532129" cy="532129"/>
          </a:xfrm>
          <a:prstGeom prst="rect">
            <a:avLst/>
          </a:prstGeom>
          <a:blipFill>
            <a:blip r:embed="rId3" cstate="print"/>
            <a:stretch>
              <a:fillRect/>
            </a:stretch>
          </a:blipFill>
        </p:spPr>
        <p:txBody>
          <a:bodyPr wrap="square" lIns="0" tIns="0" rIns="0" bIns="0" rtlCol="0"/>
          <a:lstStyle/>
          <a:p>
            <a:endParaRPr/>
          </a:p>
        </p:txBody>
      </p:sp>
      <p:sp>
        <p:nvSpPr>
          <p:cNvPr id="13" name="object 13"/>
          <p:cNvSpPr txBox="1"/>
          <p:nvPr/>
        </p:nvSpPr>
        <p:spPr>
          <a:xfrm>
            <a:off x="714375" y="4681854"/>
            <a:ext cx="4349750" cy="1136650"/>
          </a:xfrm>
          <a:prstGeom prst="rect">
            <a:avLst/>
          </a:prstGeom>
          <a:ln w="38100">
            <a:solidFill>
              <a:srgbClr val="FFC000"/>
            </a:solidFill>
          </a:ln>
        </p:spPr>
        <p:txBody>
          <a:bodyPr vert="horz" wrap="square" lIns="0" tIns="57785" rIns="0" bIns="0" rtlCol="0">
            <a:spAutoFit/>
          </a:bodyPr>
          <a:lstStyle/>
          <a:p>
            <a:pPr marL="111125">
              <a:lnSpc>
                <a:spcPct val="100000"/>
              </a:lnSpc>
              <a:spcBef>
                <a:spcPts val="455"/>
              </a:spcBef>
            </a:pPr>
            <a:r>
              <a:rPr sz="1200" b="1" dirty="0">
                <a:latin typeface="Carlito"/>
                <a:cs typeface="Carlito"/>
              </a:rPr>
              <a:t>Important</a:t>
            </a:r>
            <a:r>
              <a:rPr sz="1200" b="1" spc="-5" dirty="0">
                <a:latin typeface="Carlito"/>
                <a:cs typeface="Carlito"/>
              </a:rPr>
              <a:t> </a:t>
            </a:r>
            <a:r>
              <a:rPr sz="1200" b="1" dirty="0">
                <a:latin typeface="Carlito"/>
                <a:cs typeface="Carlito"/>
              </a:rPr>
              <a:t>info</a:t>
            </a:r>
            <a:endParaRPr sz="1200">
              <a:latin typeface="Carlito"/>
              <a:cs typeface="Carlito"/>
            </a:endParaRPr>
          </a:p>
          <a:p>
            <a:pPr marL="568325" marR="117475" indent="-228600">
              <a:lnSpc>
                <a:spcPct val="101699"/>
              </a:lnSpc>
              <a:spcBef>
                <a:spcPts val="70"/>
              </a:spcBef>
              <a:buFont typeface="Symbol"/>
              <a:buChar char=""/>
              <a:tabLst>
                <a:tab pos="568325" algn="l"/>
                <a:tab pos="568960" algn="l"/>
              </a:tabLst>
            </a:pPr>
            <a:r>
              <a:rPr sz="1200" spc="-5" dirty="0">
                <a:latin typeface="Carlito"/>
                <a:cs typeface="Carlito"/>
              </a:rPr>
              <a:t>When you </a:t>
            </a:r>
            <a:r>
              <a:rPr sz="1200" dirty="0">
                <a:latin typeface="Carlito"/>
                <a:cs typeface="Carlito"/>
              </a:rPr>
              <a:t>add </a:t>
            </a:r>
            <a:r>
              <a:rPr sz="1200" spc="-5" dirty="0">
                <a:latin typeface="Carlito"/>
                <a:cs typeface="Carlito"/>
              </a:rPr>
              <a:t>or remove </a:t>
            </a:r>
            <a:r>
              <a:rPr sz="1200" dirty="0">
                <a:latin typeface="Carlito"/>
                <a:cs typeface="Carlito"/>
              </a:rPr>
              <a:t>a security </a:t>
            </a:r>
            <a:r>
              <a:rPr sz="1200" spc="-5" dirty="0">
                <a:latin typeface="Carlito"/>
                <a:cs typeface="Carlito"/>
              </a:rPr>
              <a:t>group </a:t>
            </a:r>
            <a:r>
              <a:rPr sz="1200" dirty="0">
                <a:latin typeface="Carlito"/>
                <a:cs typeface="Carlito"/>
              </a:rPr>
              <a:t>rule, these  changes </a:t>
            </a:r>
            <a:r>
              <a:rPr sz="1200" spc="-5" dirty="0">
                <a:latin typeface="Carlito"/>
                <a:cs typeface="Carlito"/>
              </a:rPr>
              <a:t>are </a:t>
            </a:r>
            <a:r>
              <a:rPr sz="1200" dirty="0">
                <a:latin typeface="Carlito"/>
                <a:cs typeface="Carlito"/>
              </a:rPr>
              <a:t>automatically applied to </a:t>
            </a:r>
            <a:r>
              <a:rPr sz="1200" b="1" dirty="0">
                <a:latin typeface="Carlito"/>
                <a:cs typeface="Carlito"/>
              </a:rPr>
              <a:t>all instances </a:t>
            </a:r>
            <a:r>
              <a:rPr sz="1200" dirty="0">
                <a:latin typeface="Carlito"/>
                <a:cs typeface="Carlito"/>
              </a:rPr>
              <a:t>to</a:t>
            </a:r>
            <a:r>
              <a:rPr sz="1200" spc="-75" dirty="0">
                <a:latin typeface="Carlito"/>
                <a:cs typeface="Carlito"/>
              </a:rPr>
              <a:t> </a:t>
            </a:r>
            <a:r>
              <a:rPr sz="1200" spc="-5" dirty="0">
                <a:latin typeface="Carlito"/>
                <a:cs typeface="Carlito"/>
              </a:rPr>
              <a:t>which  you have </a:t>
            </a:r>
            <a:r>
              <a:rPr sz="1200" dirty="0">
                <a:latin typeface="Carlito"/>
                <a:cs typeface="Carlito"/>
              </a:rPr>
              <a:t>assigned the security </a:t>
            </a:r>
            <a:r>
              <a:rPr sz="1200" spc="-5" dirty="0">
                <a:latin typeface="Carlito"/>
                <a:cs typeface="Carlito"/>
              </a:rPr>
              <a:t>group. </a:t>
            </a:r>
            <a:r>
              <a:rPr sz="1200" dirty="0">
                <a:latin typeface="Carlito"/>
                <a:cs typeface="Carlito"/>
              </a:rPr>
              <a:t>These  </a:t>
            </a:r>
            <a:r>
              <a:rPr sz="1200" spc="-5" dirty="0">
                <a:latin typeface="Carlito"/>
                <a:cs typeface="Carlito"/>
              </a:rPr>
              <a:t>updates/changes are</a:t>
            </a:r>
            <a:r>
              <a:rPr sz="1200" spc="5" dirty="0">
                <a:latin typeface="Carlito"/>
                <a:cs typeface="Carlito"/>
              </a:rPr>
              <a:t> </a:t>
            </a:r>
            <a:r>
              <a:rPr sz="1200" i="1" spc="-5" dirty="0">
                <a:latin typeface="Carlito"/>
                <a:cs typeface="Carlito"/>
              </a:rPr>
              <a:t>immediate</a:t>
            </a:r>
            <a:r>
              <a:rPr sz="1200" spc="-5" dirty="0">
                <a:latin typeface="Carlito"/>
                <a:cs typeface="Carlito"/>
              </a:rPr>
              <a:t>.</a:t>
            </a:r>
            <a:endParaRPr sz="1200">
              <a:latin typeface="Carlito"/>
              <a:cs typeface="Carlito"/>
            </a:endParaRPr>
          </a:p>
        </p:txBody>
      </p:sp>
      <p:sp>
        <p:nvSpPr>
          <p:cNvPr id="15" name="object 17">
            <a:extLst>
              <a:ext uri="{FF2B5EF4-FFF2-40B4-BE49-F238E27FC236}">
                <a16:creationId xmlns:a16="http://schemas.microsoft.com/office/drawing/2014/main" id="{D4BDAFD2-24EA-1042-87E2-017F7CEA4D89}"/>
              </a:ext>
            </a:extLst>
          </p:cNvPr>
          <p:cNvSpPr txBox="1">
            <a:spLocks noGrp="1"/>
          </p:cNvSpPr>
          <p:nvPr>
            <p:ph type="sldNum" sz="quarter" idx="7"/>
          </p:nvPr>
        </p:nvSpPr>
        <p:spPr>
          <a:xfrm>
            <a:off x="855149" y="9378939"/>
            <a:ext cx="5718173" cy="536044"/>
          </a:xfrm>
          <a:prstGeom prst="rect">
            <a:avLst/>
          </a:prstGeom>
        </p:spPr>
        <p:txBody>
          <a:bodyPr vert="horz" wrap="square" lIns="0" tIns="5080" rIns="0" bIns="0" rtlCol="0">
            <a:spAutoFit/>
          </a:bodyPr>
          <a:lstStyle/>
          <a:p>
            <a:pPr algn="ctr">
              <a:lnSpc>
                <a:spcPct val="100000"/>
              </a:lnSpc>
              <a:spcBef>
                <a:spcPts val="40"/>
              </a:spcBef>
            </a:pPr>
            <a:r>
              <a:rPr spc="-5" dirty="0"/>
              <a:t>Academic </a:t>
            </a:r>
            <a:r>
              <a:rPr dirty="0"/>
              <a:t>Gateway to </a:t>
            </a:r>
            <a:r>
              <a:rPr spc="-5" dirty="0"/>
              <a:t>the </a:t>
            </a:r>
            <a:r>
              <a:rPr dirty="0"/>
              <a:t>Hearts </a:t>
            </a:r>
            <a:r>
              <a:rPr spc="-5" dirty="0"/>
              <a:t>and Minds of the </a:t>
            </a:r>
            <a:r>
              <a:rPr dirty="0"/>
              <a:t>Next </a:t>
            </a:r>
            <a:r>
              <a:rPr spc="-5" dirty="0"/>
              <a:t>Generation of </a:t>
            </a:r>
            <a:r>
              <a:rPr dirty="0"/>
              <a:t>IT</a:t>
            </a:r>
            <a:r>
              <a:rPr spc="90" dirty="0"/>
              <a:t> </a:t>
            </a:r>
            <a:r>
              <a:rPr spc="-5" dirty="0"/>
              <a:t>Professionals</a:t>
            </a:r>
          </a:p>
          <a:p>
            <a:pPr marL="277495">
              <a:lnSpc>
                <a:spcPts val="1250"/>
              </a:lnSpc>
              <a:spcBef>
                <a:spcPts val="30"/>
              </a:spcBef>
            </a:pPr>
            <a:r>
              <a:rPr sz="1050" b="0" i="0" spc="65" dirty="0">
                <a:solidFill>
                  <a:srgbClr val="333333"/>
                </a:solidFill>
                <a:latin typeface="Trebuchet MS"/>
                <a:cs typeface="Trebuchet MS"/>
              </a:rPr>
              <a:t>©</a:t>
            </a:r>
            <a:r>
              <a:rPr sz="1050" b="0" i="0" spc="-50" dirty="0">
                <a:solidFill>
                  <a:srgbClr val="333333"/>
                </a:solidFill>
                <a:latin typeface="Trebuchet MS"/>
                <a:cs typeface="Trebuchet MS"/>
              </a:rPr>
              <a:t> </a:t>
            </a:r>
            <a:r>
              <a:rPr sz="1050" b="0" i="0" spc="25" dirty="0">
                <a:solidFill>
                  <a:srgbClr val="333333"/>
                </a:solidFill>
                <a:latin typeface="Trebuchet MS"/>
                <a:cs typeface="Trebuchet MS"/>
              </a:rPr>
              <a:t>2020,</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Amazon</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Web</a:t>
            </a:r>
            <a:r>
              <a:rPr sz="1050" b="0" i="0" spc="-40" dirty="0">
                <a:solidFill>
                  <a:srgbClr val="333333"/>
                </a:solidFill>
                <a:latin typeface="Trebuchet MS"/>
                <a:cs typeface="Trebuchet MS"/>
              </a:rPr>
              <a:t> </a:t>
            </a:r>
            <a:r>
              <a:rPr sz="1050" b="0" i="0" spc="-15" dirty="0">
                <a:solidFill>
                  <a:srgbClr val="333333"/>
                </a:solidFill>
                <a:latin typeface="Trebuchet MS"/>
                <a:cs typeface="Trebuchet MS"/>
              </a:rPr>
              <a:t>Services,</a:t>
            </a:r>
            <a:r>
              <a:rPr sz="1050" b="0" i="0" spc="-45" dirty="0">
                <a:solidFill>
                  <a:srgbClr val="333333"/>
                </a:solidFill>
                <a:latin typeface="Trebuchet MS"/>
                <a:cs typeface="Trebuchet MS"/>
              </a:rPr>
              <a:t> </a:t>
            </a:r>
            <a:r>
              <a:rPr sz="1050" b="0" i="0" spc="-35" dirty="0">
                <a:solidFill>
                  <a:srgbClr val="333333"/>
                </a:solidFill>
                <a:latin typeface="Trebuchet MS"/>
                <a:cs typeface="Trebuchet MS"/>
              </a:rPr>
              <a:t>Inc.</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or</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its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affiliates.</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All</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rights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reserved.</a:t>
            </a:r>
            <a:endParaRPr sz="1050" dirty="0">
              <a:latin typeface="Trebuchet MS"/>
              <a:cs typeface="Trebuchet MS"/>
            </a:endParaRPr>
          </a:p>
          <a:p>
            <a:pPr algn="ctr">
              <a:lnSpc>
                <a:spcPts val="1430"/>
              </a:lnSpc>
            </a:pPr>
            <a:fld id="{81D60167-4931-47E6-BA6A-407CBD079E47}" type="slidenum">
              <a:rPr b="0" i="0" dirty="0">
                <a:latin typeface="Carlito"/>
                <a:cs typeface="Carlito"/>
              </a:rPr>
              <a:t>7</a:t>
            </a:fld>
            <a:endParaRPr b="0" i="0" dirty="0">
              <a:latin typeface="Carlito"/>
              <a:cs typeface="Carlito"/>
            </a:endParaRPr>
          </a:p>
        </p:txBody>
      </p:sp>
      <p:sp>
        <p:nvSpPr>
          <p:cNvPr id="16" name="object 2">
            <a:extLst>
              <a:ext uri="{FF2B5EF4-FFF2-40B4-BE49-F238E27FC236}">
                <a16:creationId xmlns:a16="http://schemas.microsoft.com/office/drawing/2014/main" id="{3C85A371-0AF8-6646-917B-2DD78F624830}"/>
              </a:ext>
            </a:extLst>
          </p:cNvPr>
          <p:cNvSpPr txBox="1"/>
          <p:nvPr/>
        </p:nvSpPr>
        <p:spPr>
          <a:xfrm>
            <a:off x="534923" y="527468"/>
            <a:ext cx="4225290" cy="270510"/>
          </a:xfrm>
          <a:prstGeom prst="rect">
            <a:avLst/>
          </a:prstGeom>
        </p:spPr>
        <p:txBody>
          <a:bodyPr vert="horz" wrap="square" lIns="0" tIns="13335" rIns="0" bIns="0" rtlCol="0">
            <a:spAutoFit/>
          </a:bodyPr>
          <a:lstStyle/>
          <a:p>
            <a:pPr marL="12700">
              <a:lnSpc>
                <a:spcPct val="100000"/>
              </a:lnSpc>
              <a:spcBef>
                <a:spcPts val="105"/>
              </a:spcBef>
            </a:pPr>
            <a:r>
              <a:rPr sz="1600" spc="-70" dirty="0">
                <a:solidFill>
                  <a:srgbClr val="262626"/>
                </a:solidFill>
                <a:latin typeface="Trebuchet MS"/>
                <a:cs typeface="Trebuchet MS"/>
              </a:rPr>
              <a:t>Secure</a:t>
            </a:r>
            <a:r>
              <a:rPr sz="1600" spc="-130" dirty="0">
                <a:solidFill>
                  <a:srgbClr val="262626"/>
                </a:solidFill>
                <a:latin typeface="Trebuchet MS"/>
                <a:cs typeface="Trebuchet MS"/>
              </a:rPr>
              <a:t> </a:t>
            </a:r>
            <a:r>
              <a:rPr sz="1600" spc="-75" dirty="0">
                <a:solidFill>
                  <a:srgbClr val="262626"/>
                </a:solidFill>
                <a:latin typeface="Trebuchet MS"/>
                <a:cs typeface="Trebuchet MS"/>
              </a:rPr>
              <a:t>Shell</a:t>
            </a:r>
            <a:r>
              <a:rPr sz="1600" spc="-130" dirty="0">
                <a:solidFill>
                  <a:srgbClr val="262626"/>
                </a:solidFill>
                <a:latin typeface="Trebuchet MS"/>
                <a:cs typeface="Trebuchet MS"/>
              </a:rPr>
              <a:t> </a:t>
            </a:r>
            <a:r>
              <a:rPr sz="1600" spc="-70" dirty="0">
                <a:solidFill>
                  <a:srgbClr val="262626"/>
                </a:solidFill>
                <a:latin typeface="Trebuchet MS"/>
                <a:cs typeface="Trebuchet MS"/>
              </a:rPr>
              <a:t>(SSH)</a:t>
            </a:r>
            <a:r>
              <a:rPr sz="1600" spc="-125" dirty="0">
                <a:solidFill>
                  <a:srgbClr val="262626"/>
                </a:solidFill>
                <a:latin typeface="Trebuchet MS"/>
                <a:cs typeface="Trebuchet MS"/>
              </a:rPr>
              <a:t> </a:t>
            </a:r>
            <a:r>
              <a:rPr sz="1600" spc="-60" dirty="0">
                <a:solidFill>
                  <a:srgbClr val="262626"/>
                </a:solidFill>
                <a:latin typeface="Trebuchet MS"/>
                <a:cs typeface="Trebuchet MS"/>
              </a:rPr>
              <a:t>into</a:t>
            </a:r>
            <a:r>
              <a:rPr sz="1600" spc="-135" dirty="0">
                <a:solidFill>
                  <a:srgbClr val="262626"/>
                </a:solidFill>
                <a:latin typeface="Trebuchet MS"/>
                <a:cs typeface="Trebuchet MS"/>
              </a:rPr>
              <a:t> </a:t>
            </a:r>
            <a:r>
              <a:rPr sz="1600" spc="-55" dirty="0">
                <a:solidFill>
                  <a:srgbClr val="262626"/>
                </a:solidFill>
                <a:latin typeface="Trebuchet MS"/>
                <a:cs typeface="Trebuchet MS"/>
              </a:rPr>
              <a:t>Amazon</a:t>
            </a:r>
            <a:r>
              <a:rPr sz="1600" spc="-130" dirty="0">
                <a:solidFill>
                  <a:srgbClr val="262626"/>
                </a:solidFill>
                <a:latin typeface="Trebuchet MS"/>
                <a:cs typeface="Trebuchet MS"/>
              </a:rPr>
              <a:t> </a:t>
            </a:r>
            <a:r>
              <a:rPr sz="1600" spc="-70" dirty="0">
                <a:solidFill>
                  <a:srgbClr val="262626"/>
                </a:solidFill>
                <a:latin typeface="Trebuchet MS"/>
                <a:cs typeface="Trebuchet MS"/>
              </a:rPr>
              <a:t>EC2</a:t>
            </a:r>
            <a:r>
              <a:rPr sz="1600" spc="-130" dirty="0">
                <a:solidFill>
                  <a:srgbClr val="262626"/>
                </a:solidFill>
                <a:latin typeface="Trebuchet MS"/>
                <a:cs typeface="Trebuchet MS"/>
              </a:rPr>
              <a:t> </a:t>
            </a:r>
            <a:r>
              <a:rPr sz="1600" spc="-65" dirty="0">
                <a:solidFill>
                  <a:srgbClr val="262626"/>
                </a:solidFill>
                <a:latin typeface="Trebuchet MS"/>
                <a:cs typeface="Trebuchet MS"/>
              </a:rPr>
              <a:t>Instance</a:t>
            </a:r>
            <a:r>
              <a:rPr sz="1600" spc="-120" dirty="0">
                <a:solidFill>
                  <a:srgbClr val="262626"/>
                </a:solidFill>
                <a:latin typeface="Trebuchet MS"/>
                <a:cs typeface="Trebuchet MS"/>
              </a:rPr>
              <a:t> </a:t>
            </a:r>
            <a:r>
              <a:rPr sz="1600" spc="-35" dirty="0">
                <a:solidFill>
                  <a:srgbClr val="262626"/>
                </a:solidFill>
                <a:latin typeface="Trebuchet MS"/>
                <a:cs typeface="Trebuchet MS"/>
              </a:rPr>
              <a:t>(Mac)</a:t>
            </a:r>
            <a:endParaRPr sz="1600" dirty="0">
              <a:latin typeface="Trebuchet MS"/>
              <a:cs typeface="Trebuchet MS"/>
            </a:endParaRPr>
          </a:p>
        </p:txBody>
      </p:sp>
    </p:spTree>
    <p:extLst>
      <p:ext uri="{BB962C8B-B14F-4D97-AF65-F5344CB8AC3E}">
        <p14:creationId xmlns:p14="http://schemas.microsoft.com/office/powerpoint/2010/main" val="2895166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499363" y="1622357"/>
            <a:ext cx="5370195" cy="1134110"/>
          </a:xfrm>
          <a:prstGeom prst="rect">
            <a:avLst/>
          </a:prstGeom>
        </p:spPr>
        <p:txBody>
          <a:bodyPr vert="horz" wrap="square" lIns="0" tIns="73025" rIns="0" bIns="0" rtlCol="0">
            <a:spAutoFit/>
          </a:bodyPr>
          <a:lstStyle/>
          <a:p>
            <a:pPr marL="12700">
              <a:lnSpc>
                <a:spcPct val="100000"/>
              </a:lnSpc>
              <a:spcBef>
                <a:spcPts val="575"/>
              </a:spcBef>
            </a:pPr>
            <a:r>
              <a:rPr sz="1600" b="1" spc="-110" dirty="0">
                <a:latin typeface="Trebuchet MS"/>
                <a:cs typeface="Trebuchet MS"/>
              </a:rPr>
              <a:t>Test </a:t>
            </a:r>
            <a:r>
              <a:rPr sz="1600" b="1" spc="-90" dirty="0">
                <a:latin typeface="Trebuchet MS"/>
                <a:cs typeface="Trebuchet MS"/>
              </a:rPr>
              <a:t>your</a:t>
            </a:r>
            <a:r>
              <a:rPr sz="1600" b="1" spc="-145" dirty="0">
                <a:latin typeface="Trebuchet MS"/>
                <a:cs typeface="Trebuchet MS"/>
              </a:rPr>
              <a:t> </a:t>
            </a:r>
            <a:r>
              <a:rPr sz="1600" b="1" spc="-100" dirty="0">
                <a:latin typeface="Trebuchet MS"/>
                <a:cs typeface="Trebuchet MS"/>
              </a:rPr>
              <a:t>rule</a:t>
            </a:r>
            <a:endParaRPr sz="1600">
              <a:latin typeface="Trebuchet MS"/>
              <a:cs typeface="Trebuchet MS"/>
            </a:endParaRPr>
          </a:p>
          <a:p>
            <a:pPr marL="469900" indent="-228600">
              <a:lnSpc>
                <a:spcPct val="100000"/>
              </a:lnSpc>
              <a:spcBef>
                <a:spcPts val="355"/>
              </a:spcBef>
              <a:buClr>
                <a:srgbClr val="000000"/>
              </a:buClr>
              <a:buAutoNum type="arabicPeriod"/>
              <a:tabLst>
                <a:tab pos="469900" algn="l"/>
              </a:tabLst>
            </a:pPr>
            <a:r>
              <a:rPr sz="1200" spc="-5" dirty="0">
                <a:solidFill>
                  <a:srgbClr val="2B3A44"/>
                </a:solidFill>
                <a:latin typeface="Carlito"/>
                <a:cs typeface="Carlito"/>
              </a:rPr>
              <a:t>Return </a:t>
            </a:r>
            <a:r>
              <a:rPr sz="1200" dirty="0">
                <a:solidFill>
                  <a:srgbClr val="2B3A44"/>
                </a:solidFill>
                <a:latin typeface="Carlito"/>
                <a:cs typeface="Carlito"/>
              </a:rPr>
              <a:t>to the tab </a:t>
            </a:r>
            <a:r>
              <a:rPr sz="1200" spc="-5" dirty="0">
                <a:solidFill>
                  <a:srgbClr val="2B3A44"/>
                </a:solidFill>
                <a:latin typeface="Carlito"/>
                <a:cs typeface="Carlito"/>
              </a:rPr>
              <a:t>you previously opened with </a:t>
            </a:r>
            <a:r>
              <a:rPr sz="1200" dirty="0">
                <a:solidFill>
                  <a:srgbClr val="2B3A44"/>
                </a:solidFill>
                <a:latin typeface="Carlito"/>
                <a:cs typeface="Carlito"/>
              </a:rPr>
              <a:t>the </a:t>
            </a:r>
            <a:r>
              <a:rPr sz="1200" spc="-5" dirty="0">
                <a:solidFill>
                  <a:srgbClr val="2B3A44"/>
                </a:solidFill>
                <a:latin typeface="Carlito"/>
                <a:cs typeface="Carlito"/>
              </a:rPr>
              <a:t>Webserver </a:t>
            </a:r>
            <a:r>
              <a:rPr sz="1200" dirty="0">
                <a:solidFill>
                  <a:srgbClr val="2B3A44"/>
                </a:solidFill>
                <a:latin typeface="Carlito"/>
                <a:cs typeface="Carlito"/>
              </a:rPr>
              <a:t>Public IP</a:t>
            </a:r>
            <a:r>
              <a:rPr sz="1200" spc="75" dirty="0">
                <a:solidFill>
                  <a:srgbClr val="2B3A44"/>
                </a:solidFill>
                <a:latin typeface="Carlito"/>
                <a:cs typeface="Carlito"/>
              </a:rPr>
              <a:t> </a:t>
            </a:r>
            <a:r>
              <a:rPr sz="1200" dirty="0">
                <a:solidFill>
                  <a:srgbClr val="2B3A44"/>
                </a:solidFill>
                <a:latin typeface="Carlito"/>
                <a:cs typeface="Carlito"/>
              </a:rPr>
              <a:t>address.</a:t>
            </a:r>
            <a:endParaRPr sz="1200">
              <a:latin typeface="Carlito"/>
              <a:cs typeface="Carlito"/>
            </a:endParaRPr>
          </a:p>
          <a:p>
            <a:pPr marL="469900" indent="-228600">
              <a:lnSpc>
                <a:spcPct val="100000"/>
              </a:lnSpc>
              <a:spcBef>
                <a:spcPts val="240"/>
              </a:spcBef>
              <a:buAutoNum type="arabicPeriod"/>
              <a:tabLst>
                <a:tab pos="469900" algn="l"/>
              </a:tabLst>
            </a:pPr>
            <a:r>
              <a:rPr sz="1200" spc="-5" dirty="0">
                <a:latin typeface="Carlito"/>
                <a:cs typeface="Carlito"/>
              </a:rPr>
              <a:t>Refresh </a:t>
            </a:r>
            <a:r>
              <a:rPr sz="1200" dirty="0">
                <a:latin typeface="Carlito"/>
                <a:cs typeface="Carlito"/>
              </a:rPr>
              <a:t>the </a:t>
            </a:r>
            <a:r>
              <a:rPr sz="1200" spc="-5" dirty="0">
                <a:latin typeface="Carlito"/>
                <a:cs typeface="Carlito"/>
              </a:rPr>
              <a:t>browser</a:t>
            </a:r>
            <a:r>
              <a:rPr sz="1200" dirty="0">
                <a:latin typeface="Carlito"/>
                <a:cs typeface="Carlito"/>
              </a:rPr>
              <a:t> </a:t>
            </a:r>
            <a:r>
              <a:rPr sz="1200" spc="-5" dirty="0">
                <a:latin typeface="Carlito"/>
                <a:cs typeface="Carlito"/>
              </a:rPr>
              <a:t>page.</a:t>
            </a:r>
            <a:endParaRPr sz="1200">
              <a:latin typeface="Carlito"/>
              <a:cs typeface="Carlito"/>
            </a:endParaRPr>
          </a:p>
          <a:p>
            <a:pPr>
              <a:lnSpc>
                <a:spcPct val="100000"/>
              </a:lnSpc>
              <a:spcBef>
                <a:spcPts val="10"/>
              </a:spcBef>
            </a:pPr>
            <a:endParaRPr sz="1150">
              <a:latin typeface="Carlito"/>
              <a:cs typeface="Carlito"/>
            </a:endParaRPr>
          </a:p>
          <a:p>
            <a:pPr marL="12700">
              <a:lnSpc>
                <a:spcPct val="100000"/>
              </a:lnSpc>
            </a:pPr>
            <a:r>
              <a:rPr sz="1200" spc="-5" dirty="0">
                <a:latin typeface="Carlito"/>
                <a:cs typeface="Carlito"/>
              </a:rPr>
              <a:t>You should </a:t>
            </a:r>
            <a:r>
              <a:rPr sz="1200" dirty="0">
                <a:latin typeface="Carlito"/>
                <a:cs typeface="Carlito"/>
              </a:rPr>
              <a:t>see the </a:t>
            </a:r>
            <a:r>
              <a:rPr sz="1200" spc="-5" dirty="0">
                <a:latin typeface="Carlito"/>
                <a:cs typeface="Carlito"/>
              </a:rPr>
              <a:t>message: </a:t>
            </a:r>
            <a:r>
              <a:rPr sz="1200" b="1" dirty="0">
                <a:solidFill>
                  <a:srgbClr val="ED7D31"/>
                </a:solidFill>
                <a:latin typeface="Carlito"/>
                <a:cs typeface="Carlito"/>
              </a:rPr>
              <a:t>Hey Guru, You </a:t>
            </a:r>
            <a:r>
              <a:rPr sz="1200" b="1" spc="-5" dirty="0">
                <a:solidFill>
                  <a:srgbClr val="ED7D31"/>
                </a:solidFill>
                <a:latin typeface="Carlito"/>
                <a:cs typeface="Carlito"/>
              </a:rPr>
              <a:t>have </a:t>
            </a:r>
            <a:r>
              <a:rPr sz="1200" b="1" dirty="0">
                <a:solidFill>
                  <a:srgbClr val="ED7D31"/>
                </a:solidFill>
                <a:latin typeface="Carlito"/>
                <a:cs typeface="Carlito"/>
              </a:rPr>
              <a:t>mad Cloud</a:t>
            </a:r>
            <a:r>
              <a:rPr sz="1200" b="1" spc="20" dirty="0">
                <a:solidFill>
                  <a:srgbClr val="ED7D31"/>
                </a:solidFill>
                <a:latin typeface="Carlito"/>
                <a:cs typeface="Carlito"/>
              </a:rPr>
              <a:t> </a:t>
            </a:r>
            <a:r>
              <a:rPr sz="1200" b="1" spc="-5" dirty="0">
                <a:solidFill>
                  <a:srgbClr val="ED7D31"/>
                </a:solidFill>
                <a:latin typeface="Carlito"/>
                <a:cs typeface="Carlito"/>
              </a:rPr>
              <a:t>skills!</a:t>
            </a:r>
            <a:endParaRPr sz="1200">
              <a:latin typeface="Carlito"/>
              <a:cs typeface="Carlito"/>
            </a:endParaRPr>
          </a:p>
        </p:txBody>
      </p:sp>
      <p:sp>
        <p:nvSpPr>
          <p:cNvPr id="8" name="object 8"/>
          <p:cNvSpPr txBox="1"/>
          <p:nvPr/>
        </p:nvSpPr>
        <p:spPr>
          <a:xfrm>
            <a:off x="499363" y="7756652"/>
            <a:ext cx="3084830" cy="208279"/>
          </a:xfrm>
          <a:prstGeom prst="rect">
            <a:avLst/>
          </a:prstGeom>
        </p:spPr>
        <p:txBody>
          <a:bodyPr vert="horz" wrap="square" lIns="0" tIns="12700" rIns="0" bIns="0" rtlCol="0">
            <a:spAutoFit/>
          </a:bodyPr>
          <a:lstStyle/>
          <a:p>
            <a:pPr marL="12700">
              <a:lnSpc>
                <a:spcPct val="100000"/>
              </a:lnSpc>
              <a:spcBef>
                <a:spcPts val="100"/>
              </a:spcBef>
            </a:pPr>
            <a:r>
              <a:rPr sz="1200" dirty="0">
                <a:solidFill>
                  <a:srgbClr val="373737"/>
                </a:solidFill>
                <a:latin typeface="Carlito"/>
                <a:cs typeface="Carlito"/>
              </a:rPr>
              <a:t>Simplified setup </a:t>
            </a:r>
            <a:r>
              <a:rPr sz="1200" spc="-5" dirty="0">
                <a:solidFill>
                  <a:srgbClr val="373737"/>
                </a:solidFill>
                <a:latin typeface="Carlito"/>
                <a:cs typeface="Carlito"/>
              </a:rPr>
              <a:t>flow of </a:t>
            </a:r>
            <a:r>
              <a:rPr sz="1200" dirty="0">
                <a:solidFill>
                  <a:srgbClr val="373737"/>
                </a:solidFill>
                <a:latin typeface="Carlito"/>
                <a:cs typeface="Carlito"/>
              </a:rPr>
              <a:t>a secure shell</a:t>
            </a:r>
            <a:r>
              <a:rPr sz="1200" spc="-30" dirty="0">
                <a:solidFill>
                  <a:srgbClr val="373737"/>
                </a:solidFill>
                <a:latin typeface="Carlito"/>
                <a:cs typeface="Carlito"/>
              </a:rPr>
              <a:t> </a:t>
            </a:r>
            <a:r>
              <a:rPr sz="1200" spc="-5" dirty="0">
                <a:solidFill>
                  <a:srgbClr val="373737"/>
                </a:solidFill>
                <a:latin typeface="Carlito"/>
                <a:cs typeface="Carlito"/>
              </a:rPr>
              <a:t>connection</a:t>
            </a:r>
            <a:endParaRPr sz="1200">
              <a:latin typeface="Carlito"/>
              <a:cs typeface="Carlito"/>
            </a:endParaRPr>
          </a:p>
        </p:txBody>
      </p:sp>
      <p:sp>
        <p:nvSpPr>
          <p:cNvPr id="9" name="object 9"/>
          <p:cNvSpPr/>
          <p:nvPr/>
        </p:nvSpPr>
        <p:spPr>
          <a:xfrm>
            <a:off x="661257" y="6006816"/>
            <a:ext cx="4477850" cy="1560903"/>
          </a:xfrm>
          <a:prstGeom prst="rect">
            <a:avLst/>
          </a:prstGeom>
          <a:blipFill>
            <a:blip r:embed="rId3" cstate="print"/>
            <a:stretch>
              <a:fillRect/>
            </a:stretch>
          </a:blipFill>
        </p:spPr>
        <p:txBody>
          <a:bodyPr wrap="square" lIns="0" tIns="0" rIns="0" bIns="0" rtlCol="0"/>
          <a:lstStyle/>
          <a:p>
            <a:endParaRPr/>
          </a:p>
        </p:txBody>
      </p:sp>
      <p:sp>
        <p:nvSpPr>
          <p:cNvPr id="10" name="object 10"/>
          <p:cNvSpPr/>
          <p:nvPr/>
        </p:nvSpPr>
        <p:spPr>
          <a:xfrm>
            <a:off x="524511" y="2943390"/>
            <a:ext cx="6235700" cy="2476500"/>
          </a:xfrm>
          <a:custGeom>
            <a:avLst/>
            <a:gdLst/>
            <a:ahLst/>
            <a:cxnLst/>
            <a:rect l="l" t="t" r="r" b="b"/>
            <a:pathLst>
              <a:path w="6235700" h="2476500">
                <a:moveTo>
                  <a:pt x="412760" y="0"/>
                </a:moveTo>
                <a:lnTo>
                  <a:pt x="6235703" y="0"/>
                </a:lnTo>
                <a:lnTo>
                  <a:pt x="6235703" y="2063741"/>
                </a:lnTo>
                <a:lnTo>
                  <a:pt x="6232926" y="2111877"/>
                </a:lnTo>
                <a:lnTo>
                  <a:pt x="6224802" y="2158382"/>
                </a:lnTo>
                <a:lnTo>
                  <a:pt x="6211640" y="2202947"/>
                </a:lnTo>
                <a:lnTo>
                  <a:pt x="6193749" y="2245262"/>
                </a:lnTo>
                <a:lnTo>
                  <a:pt x="6171441" y="2285016"/>
                </a:lnTo>
                <a:lnTo>
                  <a:pt x="6145024" y="2321901"/>
                </a:lnTo>
                <a:lnTo>
                  <a:pt x="6114808" y="2355606"/>
                </a:lnTo>
                <a:lnTo>
                  <a:pt x="6081103" y="2385822"/>
                </a:lnTo>
                <a:lnTo>
                  <a:pt x="6044218" y="2412239"/>
                </a:lnTo>
                <a:lnTo>
                  <a:pt x="6004464" y="2434547"/>
                </a:lnTo>
                <a:lnTo>
                  <a:pt x="5962149" y="2452437"/>
                </a:lnTo>
                <a:lnTo>
                  <a:pt x="5917585" y="2465600"/>
                </a:lnTo>
                <a:lnTo>
                  <a:pt x="5871079" y="2473724"/>
                </a:lnTo>
                <a:lnTo>
                  <a:pt x="5822943" y="2476501"/>
                </a:lnTo>
                <a:lnTo>
                  <a:pt x="0" y="2476501"/>
                </a:lnTo>
                <a:lnTo>
                  <a:pt x="0" y="412761"/>
                </a:lnTo>
                <a:lnTo>
                  <a:pt x="2776" y="364624"/>
                </a:lnTo>
                <a:lnTo>
                  <a:pt x="10901" y="318119"/>
                </a:lnTo>
                <a:lnTo>
                  <a:pt x="24063" y="273554"/>
                </a:lnTo>
                <a:lnTo>
                  <a:pt x="41953" y="231239"/>
                </a:lnTo>
                <a:lnTo>
                  <a:pt x="64261" y="191485"/>
                </a:lnTo>
                <a:lnTo>
                  <a:pt x="90678" y="154600"/>
                </a:lnTo>
                <a:lnTo>
                  <a:pt x="120894" y="120895"/>
                </a:lnTo>
                <a:lnTo>
                  <a:pt x="154599" y="90679"/>
                </a:lnTo>
                <a:lnTo>
                  <a:pt x="191484" y="64262"/>
                </a:lnTo>
                <a:lnTo>
                  <a:pt x="231238" y="41953"/>
                </a:lnTo>
                <a:lnTo>
                  <a:pt x="273553" y="24063"/>
                </a:lnTo>
                <a:lnTo>
                  <a:pt x="318118" y="10901"/>
                </a:lnTo>
                <a:lnTo>
                  <a:pt x="364623" y="2776"/>
                </a:lnTo>
                <a:lnTo>
                  <a:pt x="412760" y="0"/>
                </a:lnTo>
                <a:close/>
              </a:path>
            </a:pathLst>
          </a:custGeom>
          <a:ln w="19050">
            <a:solidFill>
              <a:srgbClr val="00B0F0"/>
            </a:solidFill>
          </a:ln>
        </p:spPr>
        <p:txBody>
          <a:bodyPr wrap="square" lIns="0" tIns="0" rIns="0" bIns="0" rtlCol="0"/>
          <a:lstStyle/>
          <a:p>
            <a:endParaRPr/>
          </a:p>
        </p:txBody>
      </p:sp>
      <p:sp>
        <p:nvSpPr>
          <p:cNvPr id="11" name="object 11"/>
          <p:cNvSpPr txBox="1"/>
          <p:nvPr/>
        </p:nvSpPr>
        <p:spPr>
          <a:xfrm>
            <a:off x="734059" y="3885691"/>
            <a:ext cx="5766435" cy="1327150"/>
          </a:xfrm>
          <a:prstGeom prst="rect">
            <a:avLst/>
          </a:prstGeom>
        </p:spPr>
        <p:txBody>
          <a:bodyPr vert="horz" wrap="square" lIns="0" tIns="8890" rIns="0" bIns="0" rtlCol="0">
            <a:spAutoFit/>
          </a:bodyPr>
          <a:lstStyle/>
          <a:p>
            <a:pPr marL="12700" marR="5080">
              <a:lnSpc>
                <a:spcPct val="101899"/>
              </a:lnSpc>
              <a:spcBef>
                <a:spcPts val="70"/>
              </a:spcBef>
            </a:pPr>
            <a:r>
              <a:rPr sz="1200" b="1" dirty="0">
                <a:latin typeface="Carlito"/>
                <a:cs typeface="Carlito"/>
              </a:rPr>
              <a:t>SSH </a:t>
            </a:r>
            <a:r>
              <a:rPr sz="1200" b="1" spc="-5" dirty="0">
                <a:latin typeface="Carlito"/>
                <a:cs typeface="Carlito"/>
              </a:rPr>
              <a:t>Factoid </a:t>
            </a:r>
            <a:r>
              <a:rPr sz="1200" dirty="0">
                <a:solidFill>
                  <a:srgbClr val="1A1A1A"/>
                </a:solidFill>
                <a:latin typeface="Carlito"/>
                <a:cs typeface="Carlito"/>
              </a:rPr>
              <a:t>The </a:t>
            </a:r>
            <a:r>
              <a:rPr sz="1200" spc="-5" dirty="0">
                <a:solidFill>
                  <a:srgbClr val="1A1A1A"/>
                </a:solidFill>
                <a:latin typeface="Carlito"/>
                <a:cs typeface="Carlito"/>
              </a:rPr>
              <a:t>most common tool </a:t>
            </a:r>
            <a:r>
              <a:rPr sz="1200" dirty="0">
                <a:solidFill>
                  <a:srgbClr val="1A1A1A"/>
                </a:solidFill>
                <a:latin typeface="Carlito"/>
                <a:cs typeface="Carlito"/>
              </a:rPr>
              <a:t>to </a:t>
            </a:r>
            <a:r>
              <a:rPr sz="1200" spc="-5" dirty="0">
                <a:solidFill>
                  <a:srgbClr val="1A1A1A"/>
                </a:solidFill>
                <a:latin typeface="Carlito"/>
                <a:cs typeface="Carlito"/>
              </a:rPr>
              <a:t>connect </a:t>
            </a:r>
            <a:r>
              <a:rPr sz="1200" dirty="0">
                <a:solidFill>
                  <a:srgbClr val="1A1A1A"/>
                </a:solidFill>
                <a:latin typeface="Carlito"/>
                <a:cs typeface="Carlito"/>
              </a:rPr>
              <a:t>to Linux servers is Secure Shell </a:t>
            </a:r>
            <a:r>
              <a:rPr sz="1200" spc="-5" dirty="0">
                <a:solidFill>
                  <a:srgbClr val="1A1A1A"/>
                </a:solidFill>
                <a:latin typeface="Carlito"/>
                <a:cs typeface="Carlito"/>
              </a:rPr>
              <a:t>(</a:t>
            </a:r>
            <a:r>
              <a:rPr sz="1200" b="1" spc="-5" dirty="0">
                <a:solidFill>
                  <a:srgbClr val="1A1A1A"/>
                </a:solidFill>
                <a:latin typeface="Carlito"/>
                <a:cs typeface="Carlito"/>
              </a:rPr>
              <a:t>SSH</a:t>
            </a:r>
            <a:r>
              <a:rPr sz="1200" spc="-5" dirty="0">
                <a:solidFill>
                  <a:srgbClr val="1A1A1A"/>
                </a:solidFill>
                <a:latin typeface="Carlito"/>
                <a:cs typeface="Carlito"/>
              </a:rPr>
              <a:t>). </a:t>
            </a:r>
            <a:r>
              <a:rPr sz="1200" dirty="0">
                <a:solidFill>
                  <a:srgbClr val="1A1A1A"/>
                </a:solidFill>
                <a:latin typeface="Carlito"/>
                <a:cs typeface="Carlito"/>
              </a:rPr>
              <a:t>It </a:t>
            </a:r>
            <a:r>
              <a:rPr sz="1200" spc="-5" dirty="0">
                <a:solidFill>
                  <a:srgbClr val="1A1A1A"/>
                </a:solidFill>
                <a:latin typeface="Carlito"/>
                <a:cs typeface="Carlito"/>
              </a:rPr>
              <a:t>was  created </a:t>
            </a:r>
            <a:r>
              <a:rPr sz="1200" dirty="0">
                <a:solidFill>
                  <a:srgbClr val="1A1A1A"/>
                </a:solidFill>
                <a:latin typeface="Carlito"/>
                <a:cs typeface="Carlito"/>
              </a:rPr>
              <a:t>in 1995 and is </a:t>
            </a:r>
            <a:r>
              <a:rPr sz="1200" spc="-5" dirty="0">
                <a:solidFill>
                  <a:srgbClr val="1A1A1A"/>
                </a:solidFill>
                <a:latin typeface="Carlito"/>
                <a:cs typeface="Carlito"/>
              </a:rPr>
              <a:t>now </a:t>
            </a:r>
            <a:r>
              <a:rPr sz="1200" dirty="0">
                <a:solidFill>
                  <a:srgbClr val="1A1A1A"/>
                </a:solidFill>
                <a:latin typeface="Carlito"/>
                <a:cs typeface="Carlito"/>
              </a:rPr>
              <a:t>installed by default </a:t>
            </a:r>
            <a:r>
              <a:rPr sz="1200" spc="-5" dirty="0">
                <a:solidFill>
                  <a:srgbClr val="1A1A1A"/>
                </a:solidFill>
                <a:latin typeface="Carlito"/>
                <a:cs typeface="Carlito"/>
              </a:rPr>
              <a:t>on almost </a:t>
            </a:r>
            <a:r>
              <a:rPr sz="1200" dirty="0">
                <a:solidFill>
                  <a:srgbClr val="1A1A1A"/>
                </a:solidFill>
                <a:latin typeface="Carlito"/>
                <a:cs typeface="Carlito"/>
              </a:rPr>
              <a:t>every Linux </a:t>
            </a:r>
            <a:r>
              <a:rPr sz="1200" spc="-5" dirty="0">
                <a:solidFill>
                  <a:srgbClr val="1A1A1A"/>
                </a:solidFill>
                <a:latin typeface="Carlito"/>
                <a:cs typeface="Carlito"/>
              </a:rPr>
              <a:t>distribution. </a:t>
            </a:r>
            <a:r>
              <a:rPr sz="1200" spc="-5" dirty="0">
                <a:solidFill>
                  <a:srgbClr val="262626"/>
                </a:solidFill>
                <a:latin typeface="Carlito"/>
                <a:cs typeface="Carlito"/>
              </a:rPr>
              <a:t>When  connecting </a:t>
            </a:r>
            <a:r>
              <a:rPr sz="1200" dirty="0">
                <a:solidFill>
                  <a:srgbClr val="262626"/>
                </a:solidFill>
                <a:latin typeface="Carlito"/>
                <a:cs typeface="Carlito"/>
              </a:rPr>
              <a:t>to </a:t>
            </a:r>
            <a:r>
              <a:rPr sz="1200" spc="-5" dirty="0">
                <a:solidFill>
                  <a:srgbClr val="262626"/>
                </a:solidFill>
                <a:latin typeface="Carlito"/>
                <a:cs typeface="Carlito"/>
              </a:rPr>
              <a:t>hosts </a:t>
            </a:r>
            <a:r>
              <a:rPr sz="1200" dirty="0">
                <a:solidFill>
                  <a:srgbClr val="262626"/>
                </a:solidFill>
                <a:latin typeface="Carlito"/>
                <a:cs typeface="Carlito"/>
              </a:rPr>
              <a:t>via </a:t>
            </a:r>
            <a:r>
              <a:rPr sz="1200" spc="-5" dirty="0">
                <a:solidFill>
                  <a:srgbClr val="262626"/>
                </a:solidFill>
                <a:latin typeface="Carlito"/>
                <a:cs typeface="Carlito"/>
              </a:rPr>
              <a:t>SSH, </a:t>
            </a:r>
            <a:r>
              <a:rPr sz="1200" dirty="0">
                <a:solidFill>
                  <a:srgbClr val="262626"/>
                </a:solidFill>
                <a:latin typeface="Carlito"/>
                <a:cs typeface="Carlito"/>
              </a:rPr>
              <a:t>SSH key pairs </a:t>
            </a:r>
            <a:r>
              <a:rPr sz="1200" spc="-5" dirty="0">
                <a:solidFill>
                  <a:srgbClr val="262626"/>
                </a:solidFill>
                <a:latin typeface="Carlito"/>
                <a:cs typeface="Carlito"/>
              </a:rPr>
              <a:t>are often </a:t>
            </a:r>
            <a:r>
              <a:rPr sz="1200" dirty="0">
                <a:solidFill>
                  <a:srgbClr val="262626"/>
                </a:solidFill>
                <a:latin typeface="Carlito"/>
                <a:cs typeface="Carlito"/>
              </a:rPr>
              <a:t>used to individually </a:t>
            </a:r>
            <a:r>
              <a:rPr sz="1200" spc="-5" dirty="0">
                <a:solidFill>
                  <a:srgbClr val="262626"/>
                </a:solidFill>
                <a:latin typeface="Carlito"/>
                <a:cs typeface="Carlito"/>
              </a:rPr>
              <a:t>authorize users. </a:t>
            </a:r>
            <a:r>
              <a:rPr sz="1200" dirty="0">
                <a:solidFill>
                  <a:srgbClr val="262626"/>
                </a:solidFill>
                <a:latin typeface="Carlito"/>
                <a:cs typeface="Carlito"/>
              </a:rPr>
              <a:t>As a  result, </a:t>
            </a:r>
            <a:r>
              <a:rPr sz="1200" spc="-5" dirty="0">
                <a:solidFill>
                  <a:srgbClr val="262626"/>
                </a:solidFill>
                <a:latin typeface="Carlito"/>
                <a:cs typeface="Carlito"/>
              </a:rPr>
              <a:t>organizations have </a:t>
            </a:r>
            <a:r>
              <a:rPr sz="1200" dirty="0">
                <a:solidFill>
                  <a:srgbClr val="262626"/>
                </a:solidFill>
                <a:latin typeface="Carlito"/>
                <a:cs typeface="Carlito"/>
              </a:rPr>
              <a:t>to store, </a:t>
            </a:r>
            <a:r>
              <a:rPr sz="1200" spc="-5" dirty="0">
                <a:solidFill>
                  <a:srgbClr val="262626"/>
                </a:solidFill>
                <a:latin typeface="Carlito"/>
                <a:cs typeface="Carlito"/>
              </a:rPr>
              <a:t>share, manage access for, </a:t>
            </a:r>
            <a:r>
              <a:rPr sz="1200" dirty="0">
                <a:solidFill>
                  <a:srgbClr val="262626"/>
                </a:solidFill>
                <a:latin typeface="Carlito"/>
                <a:cs typeface="Carlito"/>
              </a:rPr>
              <a:t>and maintain these SSH keys.  </a:t>
            </a:r>
            <a:r>
              <a:rPr sz="1200" spc="-5" dirty="0">
                <a:solidFill>
                  <a:srgbClr val="262626"/>
                </a:solidFill>
                <a:latin typeface="Carlito"/>
                <a:cs typeface="Carlito"/>
              </a:rPr>
              <a:t>Some organizations </a:t>
            </a:r>
            <a:r>
              <a:rPr sz="1200" dirty="0">
                <a:solidFill>
                  <a:srgbClr val="262626"/>
                </a:solidFill>
                <a:latin typeface="Carlito"/>
                <a:cs typeface="Carlito"/>
              </a:rPr>
              <a:t>also maintain </a:t>
            </a:r>
            <a:r>
              <a:rPr sz="1200" spc="-5" dirty="0">
                <a:solidFill>
                  <a:srgbClr val="262626"/>
                </a:solidFill>
                <a:latin typeface="Carlito"/>
                <a:cs typeface="Carlito"/>
              </a:rPr>
              <a:t>bastion hosts, which </a:t>
            </a:r>
            <a:r>
              <a:rPr sz="1200" dirty="0">
                <a:solidFill>
                  <a:srgbClr val="262626"/>
                </a:solidFill>
                <a:latin typeface="Carlito"/>
                <a:cs typeface="Carlito"/>
              </a:rPr>
              <a:t>help limit </a:t>
            </a:r>
            <a:r>
              <a:rPr sz="1200" spc="-5" dirty="0">
                <a:solidFill>
                  <a:srgbClr val="262626"/>
                </a:solidFill>
                <a:latin typeface="Carlito"/>
                <a:cs typeface="Carlito"/>
              </a:rPr>
              <a:t>network access </a:t>
            </a:r>
            <a:r>
              <a:rPr sz="1200" dirty="0">
                <a:solidFill>
                  <a:srgbClr val="262626"/>
                </a:solidFill>
                <a:latin typeface="Carlito"/>
                <a:cs typeface="Carlito"/>
              </a:rPr>
              <a:t>into </a:t>
            </a:r>
            <a:r>
              <a:rPr sz="1200" spc="-5" dirty="0">
                <a:solidFill>
                  <a:srgbClr val="262626"/>
                </a:solidFill>
                <a:latin typeface="Carlito"/>
                <a:cs typeface="Carlito"/>
              </a:rPr>
              <a:t>hosts  </a:t>
            </a:r>
            <a:r>
              <a:rPr sz="1200" dirty="0">
                <a:solidFill>
                  <a:srgbClr val="262626"/>
                </a:solidFill>
                <a:latin typeface="Carlito"/>
                <a:cs typeface="Carlito"/>
              </a:rPr>
              <a:t>by the use </a:t>
            </a:r>
            <a:r>
              <a:rPr sz="1200" spc="-5" dirty="0">
                <a:solidFill>
                  <a:srgbClr val="262626"/>
                </a:solidFill>
                <a:latin typeface="Carlito"/>
                <a:cs typeface="Carlito"/>
              </a:rPr>
              <a:t>of </a:t>
            </a:r>
            <a:r>
              <a:rPr sz="1200" dirty="0">
                <a:solidFill>
                  <a:srgbClr val="262626"/>
                </a:solidFill>
                <a:latin typeface="Carlito"/>
                <a:cs typeface="Carlito"/>
              </a:rPr>
              <a:t>a single jump </a:t>
            </a:r>
            <a:r>
              <a:rPr sz="1200" spc="-5" dirty="0">
                <a:solidFill>
                  <a:srgbClr val="262626"/>
                </a:solidFill>
                <a:latin typeface="Carlito"/>
                <a:cs typeface="Carlito"/>
              </a:rPr>
              <a:t>point. </a:t>
            </a:r>
            <a:r>
              <a:rPr sz="1200" dirty="0">
                <a:solidFill>
                  <a:srgbClr val="262626"/>
                </a:solidFill>
                <a:latin typeface="Carlito"/>
                <a:cs typeface="Carlito"/>
              </a:rPr>
              <a:t>They </a:t>
            </a:r>
            <a:r>
              <a:rPr sz="1200" spc="-5" dirty="0">
                <a:solidFill>
                  <a:srgbClr val="262626"/>
                </a:solidFill>
                <a:latin typeface="Carlito"/>
                <a:cs typeface="Carlito"/>
              </a:rPr>
              <a:t>provide logging </a:t>
            </a:r>
            <a:r>
              <a:rPr sz="1200" dirty="0">
                <a:solidFill>
                  <a:srgbClr val="262626"/>
                </a:solidFill>
                <a:latin typeface="Carlito"/>
                <a:cs typeface="Carlito"/>
              </a:rPr>
              <a:t>and </a:t>
            </a:r>
            <a:r>
              <a:rPr sz="1200" spc="-5" dirty="0">
                <a:solidFill>
                  <a:srgbClr val="262626"/>
                </a:solidFill>
                <a:latin typeface="Carlito"/>
                <a:cs typeface="Carlito"/>
              </a:rPr>
              <a:t>prevent rogue </a:t>
            </a:r>
            <a:r>
              <a:rPr sz="1200" dirty="0">
                <a:solidFill>
                  <a:srgbClr val="262626"/>
                </a:solidFill>
                <a:latin typeface="Carlito"/>
                <a:cs typeface="Carlito"/>
              </a:rPr>
              <a:t>SSH </a:t>
            </a:r>
            <a:r>
              <a:rPr sz="1200" spc="-5" dirty="0">
                <a:solidFill>
                  <a:srgbClr val="262626"/>
                </a:solidFill>
                <a:latin typeface="Carlito"/>
                <a:cs typeface="Carlito"/>
              </a:rPr>
              <a:t>access </a:t>
            </a:r>
            <a:r>
              <a:rPr sz="1200" dirty="0">
                <a:solidFill>
                  <a:srgbClr val="262626"/>
                </a:solidFill>
                <a:latin typeface="Carlito"/>
                <a:cs typeface="Carlito"/>
              </a:rPr>
              <a:t>by  adding an </a:t>
            </a:r>
            <a:r>
              <a:rPr sz="1200" spc="-5" dirty="0">
                <a:solidFill>
                  <a:srgbClr val="262626"/>
                </a:solidFill>
                <a:latin typeface="Carlito"/>
                <a:cs typeface="Carlito"/>
              </a:rPr>
              <a:t>additional layer of network</a:t>
            </a:r>
            <a:r>
              <a:rPr sz="1200" spc="15" dirty="0">
                <a:solidFill>
                  <a:srgbClr val="262626"/>
                </a:solidFill>
                <a:latin typeface="Carlito"/>
                <a:cs typeface="Carlito"/>
              </a:rPr>
              <a:t> </a:t>
            </a:r>
            <a:r>
              <a:rPr sz="1200" spc="-5" dirty="0">
                <a:solidFill>
                  <a:srgbClr val="262626"/>
                </a:solidFill>
                <a:latin typeface="Carlito"/>
                <a:cs typeface="Carlito"/>
              </a:rPr>
              <a:t>obfuscation.</a:t>
            </a:r>
            <a:endParaRPr sz="1200">
              <a:latin typeface="Carlito"/>
              <a:cs typeface="Carlito"/>
            </a:endParaRPr>
          </a:p>
        </p:txBody>
      </p:sp>
      <p:grpSp>
        <p:nvGrpSpPr>
          <p:cNvPr id="12" name="object 12"/>
          <p:cNvGrpSpPr/>
          <p:nvPr/>
        </p:nvGrpSpPr>
        <p:grpSpPr>
          <a:xfrm>
            <a:off x="849486" y="3119120"/>
            <a:ext cx="2590800" cy="609600"/>
            <a:chOff x="849486" y="3119120"/>
            <a:chExt cx="2590800" cy="609600"/>
          </a:xfrm>
        </p:grpSpPr>
        <p:sp>
          <p:nvSpPr>
            <p:cNvPr id="13" name="object 13"/>
            <p:cNvSpPr/>
            <p:nvPr/>
          </p:nvSpPr>
          <p:spPr>
            <a:xfrm>
              <a:off x="849486" y="3119120"/>
              <a:ext cx="609600" cy="609600"/>
            </a:xfrm>
            <a:prstGeom prst="rect">
              <a:avLst/>
            </a:prstGeom>
            <a:blipFill>
              <a:blip r:embed="rId4" cstate="print"/>
              <a:stretch>
                <a:fillRect/>
              </a:stretch>
            </a:blipFill>
          </p:spPr>
          <p:txBody>
            <a:bodyPr wrap="square" lIns="0" tIns="0" rIns="0" bIns="0" rtlCol="0"/>
            <a:lstStyle/>
            <a:p>
              <a:endParaRPr/>
            </a:p>
          </p:txBody>
        </p:sp>
        <p:sp>
          <p:nvSpPr>
            <p:cNvPr id="14" name="object 14"/>
            <p:cNvSpPr/>
            <p:nvPr/>
          </p:nvSpPr>
          <p:spPr>
            <a:xfrm>
              <a:off x="1459090" y="3246120"/>
              <a:ext cx="1981200" cy="482600"/>
            </a:xfrm>
            <a:prstGeom prst="rect">
              <a:avLst/>
            </a:prstGeom>
            <a:blipFill>
              <a:blip r:embed="rId5" cstate="print"/>
              <a:stretch>
                <a:fillRect/>
              </a:stretch>
            </a:blipFill>
          </p:spPr>
          <p:txBody>
            <a:bodyPr wrap="square" lIns="0" tIns="0" rIns="0" bIns="0" rtlCol="0"/>
            <a:lstStyle/>
            <a:p>
              <a:endParaRPr/>
            </a:p>
          </p:txBody>
        </p:sp>
      </p:grpSp>
      <p:sp>
        <p:nvSpPr>
          <p:cNvPr id="16" name="object 17">
            <a:extLst>
              <a:ext uri="{FF2B5EF4-FFF2-40B4-BE49-F238E27FC236}">
                <a16:creationId xmlns:a16="http://schemas.microsoft.com/office/drawing/2014/main" id="{4641DB5F-4C54-234E-AF11-4086BA801972}"/>
              </a:ext>
            </a:extLst>
          </p:cNvPr>
          <p:cNvSpPr txBox="1">
            <a:spLocks noGrp="1"/>
          </p:cNvSpPr>
          <p:nvPr>
            <p:ph type="sldNum" sz="quarter" idx="7"/>
          </p:nvPr>
        </p:nvSpPr>
        <p:spPr>
          <a:xfrm>
            <a:off x="855149" y="9378939"/>
            <a:ext cx="5718173" cy="536044"/>
          </a:xfrm>
          <a:prstGeom prst="rect">
            <a:avLst/>
          </a:prstGeom>
        </p:spPr>
        <p:txBody>
          <a:bodyPr vert="horz" wrap="square" lIns="0" tIns="5080" rIns="0" bIns="0" rtlCol="0">
            <a:spAutoFit/>
          </a:bodyPr>
          <a:lstStyle/>
          <a:p>
            <a:pPr algn="ctr">
              <a:lnSpc>
                <a:spcPct val="100000"/>
              </a:lnSpc>
              <a:spcBef>
                <a:spcPts val="40"/>
              </a:spcBef>
            </a:pPr>
            <a:r>
              <a:rPr spc="-5" dirty="0"/>
              <a:t>Academic </a:t>
            </a:r>
            <a:r>
              <a:rPr dirty="0"/>
              <a:t>Gateway to </a:t>
            </a:r>
            <a:r>
              <a:rPr spc="-5" dirty="0"/>
              <a:t>the </a:t>
            </a:r>
            <a:r>
              <a:rPr dirty="0"/>
              <a:t>Hearts </a:t>
            </a:r>
            <a:r>
              <a:rPr spc="-5" dirty="0"/>
              <a:t>and Minds of the </a:t>
            </a:r>
            <a:r>
              <a:rPr dirty="0"/>
              <a:t>Next </a:t>
            </a:r>
            <a:r>
              <a:rPr spc="-5" dirty="0"/>
              <a:t>Generation of </a:t>
            </a:r>
            <a:r>
              <a:rPr dirty="0"/>
              <a:t>IT</a:t>
            </a:r>
            <a:r>
              <a:rPr spc="90" dirty="0"/>
              <a:t> </a:t>
            </a:r>
            <a:r>
              <a:rPr spc="-5" dirty="0"/>
              <a:t>Professionals</a:t>
            </a:r>
          </a:p>
          <a:p>
            <a:pPr marL="277495">
              <a:lnSpc>
                <a:spcPts val="1250"/>
              </a:lnSpc>
              <a:spcBef>
                <a:spcPts val="30"/>
              </a:spcBef>
            </a:pPr>
            <a:r>
              <a:rPr sz="1050" b="0" i="0" spc="65" dirty="0">
                <a:solidFill>
                  <a:srgbClr val="333333"/>
                </a:solidFill>
                <a:latin typeface="Trebuchet MS"/>
                <a:cs typeface="Trebuchet MS"/>
              </a:rPr>
              <a:t>©</a:t>
            </a:r>
            <a:r>
              <a:rPr sz="1050" b="0" i="0" spc="-50" dirty="0">
                <a:solidFill>
                  <a:srgbClr val="333333"/>
                </a:solidFill>
                <a:latin typeface="Trebuchet MS"/>
                <a:cs typeface="Trebuchet MS"/>
              </a:rPr>
              <a:t> </a:t>
            </a:r>
            <a:r>
              <a:rPr sz="1050" b="0" i="0" spc="25" dirty="0">
                <a:solidFill>
                  <a:srgbClr val="333333"/>
                </a:solidFill>
                <a:latin typeface="Trebuchet MS"/>
                <a:cs typeface="Trebuchet MS"/>
              </a:rPr>
              <a:t>2020,</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Amazon</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Web</a:t>
            </a:r>
            <a:r>
              <a:rPr sz="1050" b="0" i="0" spc="-40" dirty="0">
                <a:solidFill>
                  <a:srgbClr val="333333"/>
                </a:solidFill>
                <a:latin typeface="Trebuchet MS"/>
                <a:cs typeface="Trebuchet MS"/>
              </a:rPr>
              <a:t> </a:t>
            </a:r>
            <a:r>
              <a:rPr sz="1050" b="0" i="0" spc="-15" dirty="0">
                <a:solidFill>
                  <a:srgbClr val="333333"/>
                </a:solidFill>
                <a:latin typeface="Trebuchet MS"/>
                <a:cs typeface="Trebuchet MS"/>
              </a:rPr>
              <a:t>Services,</a:t>
            </a:r>
            <a:r>
              <a:rPr sz="1050" b="0" i="0" spc="-45" dirty="0">
                <a:solidFill>
                  <a:srgbClr val="333333"/>
                </a:solidFill>
                <a:latin typeface="Trebuchet MS"/>
                <a:cs typeface="Trebuchet MS"/>
              </a:rPr>
              <a:t> </a:t>
            </a:r>
            <a:r>
              <a:rPr sz="1050" b="0" i="0" spc="-35" dirty="0">
                <a:solidFill>
                  <a:srgbClr val="333333"/>
                </a:solidFill>
                <a:latin typeface="Trebuchet MS"/>
                <a:cs typeface="Trebuchet MS"/>
              </a:rPr>
              <a:t>Inc.</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or</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its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affiliates.</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All</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rights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reserved.</a:t>
            </a:r>
            <a:endParaRPr sz="1050" dirty="0">
              <a:latin typeface="Trebuchet MS"/>
              <a:cs typeface="Trebuchet MS"/>
            </a:endParaRPr>
          </a:p>
          <a:p>
            <a:pPr algn="ctr">
              <a:lnSpc>
                <a:spcPts val="1430"/>
              </a:lnSpc>
            </a:pPr>
            <a:fld id="{81D60167-4931-47E6-BA6A-407CBD079E47}" type="slidenum">
              <a:rPr b="0" i="0" dirty="0">
                <a:latin typeface="Carlito"/>
                <a:cs typeface="Carlito"/>
              </a:rPr>
              <a:t>8</a:t>
            </a:fld>
            <a:endParaRPr b="0" i="0" dirty="0">
              <a:latin typeface="Carlito"/>
              <a:cs typeface="Carlito"/>
            </a:endParaRPr>
          </a:p>
        </p:txBody>
      </p:sp>
      <p:sp>
        <p:nvSpPr>
          <p:cNvPr id="17" name="object 2">
            <a:extLst>
              <a:ext uri="{FF2B5EF4-FFF2-40B4-BE49-F238E27FC236}">
                <a16:creationId xmlns:a16="http://schemas.microsoft.com/office/drawing/2014/main" id="{4BFC9BFF-5696-864C-AF6B-6C35EBC3A489}"/>
              </a:ext>
            </a:extLst>
          </p:cNvPr>
          <p:cNvSpPr txBox="1"/>
          <p:nvPr/>
        </p:nvSpPr>
        <p:spPr>
          <a:xfrm>
            <a:off x="534923" y="527468"/>
            <a:ext cx="4225290" cy="270510"/>
          </a:xfrm>
          <a:prstGeom prst="rect">
            <a:avLst/>
          </a:prstGeom>
        </p:spPr>
        <p:txBody>
          <a:bodyPr vert="horz" wrap="square" lIns="0" tIns="13335" rIns="0" bIns="0" rtlCol="0">
            <a:spAutoFit/>
          </a:bodyPr>
          <a:lstStyle/>
          <a:p>
            <a:pPr marL="12700">
              <a:lnSpc>
                <a:spcPct val="100000"/>
              </a:lnSpc>
              <a:spcBef>
                <a:spcPts val="105"/>
              </a:spcBef>
            </a:pPr>
            <a:r>
              <a:rPr sz="1600" spc="-70" dirty="0">
                <a:solidFill>
                  <a:srgbClr val="262626"/>
                </a:solidFill>
                <a:latin typeface="Trebuchet MS"/>
                <a:cs typeface="Trebuchet MS"/>
              </a:rPr>
              <a:t>Secure</a:t>
            </a:r>
            <a:r>
              <a:rPr sz="1600" spc="-130" dirty="0">
                <a:solidFill>
                  <a:srgbClr val="262626"/>
                </a:solidFill>
                <a:latin typeface="Trebuchet MS"/>
                <a:cs typeface="Trebuchet MS"/>
              </a:rPr>
              <a:t> </a:t>
            </a:r>
            <a:r>
              <a:rPr sz="1600" spc="-75" dirty="0">
                <a:solidFill>
                  <a:srgbClr val="262626"/>
                </a:solidFill>
                <a:latin typeface="Trebuchet MS"/>
                <a:cs typeface="Trebuchet MS"/>
              </a:rPr>
              <a:t>Shell</a:t>
            </a:r>
            <a:r>
              <a:rPr sz="1600" spc="-130" dirty="0">
                <a:solidFill>
                  <a:srgbClr val="262626"/>
                </a:solidFill>
                <a:latin typeface="Trebuchet MS"/>
                <a:cs typeface="Trebuchet MS"/>
              </a:rPr>
              <a:t> </a:t>
            </a:r>
            <a:r>
              <a:rPr sz="1600" spc="-70" dirty="0">
                <a:solidFill>
                  <a:srgbClr val="262626"/>
                </a:solidFill>
                <a:latin typeface="Trebuchet MS"/>
                <a:cs typeface="Trebuchet MS"/>
              </a:rPr>
              <a:t>(SSH)</a:t>
            </a:r>
            <a:r>
              <a:rPr sz="1600" spc="-125" dirty="0">
                <a:solidFill>
                  <a:srgbClr val="262626"/>
                </a:solidFill>
                <a:latin typeface="Trebuchet MS"/>
                <a:cs typeface="Trebuchet MS"/>
              </a:rPr>
              <a:t> </a:t>
            </a:r>
            <a:r>
              <a:rPr sz="1600" spc="-60" dirty="0">
                <a:solidFill>
                  <a:srgbClr val="262626"/>
                </a:solidFill>
                <a:latin typeface="Trebuchet MS"/>
                <a:cs typeface="Trebuchet MS"/>
              </a:rPr>
              <a:t>into</a:t>
            </a:r>
            <a:r>
              <a:rPr sz="1600" spc="-135" dirty="0">
                <a:solidFill>
                  <a:srgbClr val="262626"/>
                </a:solidFill>
                <a:latin typeface="Trebuchet MS"/>
                <a:cs typeface="Trebuchet MS"/>
              </a:rPr>
              <a:t> </a:t>
            </a:r>
            <a:r>
              <a:rPr sz="1600" spc="-55" dirty="0">
                <a:solidFill>
                  <a:srgbClr val="262626"/>
                </a:solidFill>
                <a:latin typeface="Trebuchet MS"/>
                <a:cs typeface="Trebuchet MS"/>
              </a:rPr>
              <a:t>Amazon</a:t>
            </a:r>
            <a:r>
              <a:rPr sz="1600" spc="-130" dirty="0">
                <a:solidFill>
                  <a:srgbClr val="262626"/>
                </a:solidFill>
                <a:latin typeface="Trebuchet MS"/>
                <a:cs typeface="Trebuchet MS"/>
              </a:rPr>
              <a:t> </a:t>
            </a:r>
            <a:r>
              <a:rPr sz="1600" spc="-70" dirty="0">
                <a:solidFill>
                  <a:srgbClr val="262626"/>
                </a:solidFill>
                <a:latin typeface="Trebuchet MS"/>
                <a:cs typeface="Trebuchet MS"/>
              </a:rPr>
              <a:t>EC2</a:t>
            </a:r>
            <a:r>
              <a:rPr sz="1600" spc="-130" dirty="0">
                <a:solidFill>
                  <a:srgbClr val="262626"/>
                </a:solidFill>
                <a:latin typeface="Trebuchet MS"/>
                <a:cs typeface="Trebuchet MS"/>
              </a:rPr>
              <a:t> </a:t>
            </a:r>
            <a:r>
              <a:rPr sz="1600" spc="-65" dirty="0">
                <a:solidFill>
                  <a:srgbClr val="262626"/>
                </a:solidFill>
                <a:latin typeface="Trebuchet MS"/>
                <a:cs typeface="Trebuchet MS"/>
              </a:rPr>
              <a:t>Instance</a:t>
            </a:r>
            <a:r>
              <a:rPr sz="1600" spc="-120" dirty="0">
                <a:solidFill>
                  <a:srgbClr val="262626"/>
                </a:solidFill>
                <a:latin typeface="Trebuchet MS"/>
                <a:cs typeface="Trebuchet MS"/>
              </a:rPr>
              <a:t> </a:t>
            </a:r>
            <a:r>
              <a:rPr sz="1600" spc="-35" dirty="0">
                <a:solidFill>
                  <a:srgbClr val="262626"/>
                </a:solidFill>
                <a:latin typeface="Trebuchet MS"/>
                <a:cs typeface="Trebuchet MS"/>
              </a:rPr>
              <a:t>(Mac)</a:t>
            </a:r>
            <a:endParaRPr sz="1600" dirty="0">
              <a:latin typeface="Trebuchet MS"/>
              <a:cs typeface="Trebuchet MS"/>
            </a:endParaRPr>
          </a:p>
        </p:txBody>
      </p:sp>
    </p:spTree>
    <p:extLst>
      <p:ext uri="{BB962C8B-B14F-4D97-AF65-F5344CB8AC3E}">
        <p14:creationId xmlns:p14="http://schemas.microsoft.com/office/powerpoint/2010/main" val="4592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p:nvPr/>
        </p:nvSpPr>
        <p:spPr>
          <a:xfrm>
            <a:off x="4053840" y="6214871"/>
            <a:ext cx="1450975" cy="186055"/>
          </a:xfrm>
          <a:custGeom>
            <a:avLst/>
            <a:gdLst/>
            <a:ahLst/>
            <a:cxnLst/>
            <a:rect l="l" t="t" r="r" b="b"/>
            <a:pathLst>
              <a:path w="1450975" h="186054">
                <a:moveTo>
                  <a:pt x="1450848" y="0"/>
                </a:moveTo>
                <a:lnTo>
                  <a:pt x="0" y="0"/>
                </a:lnTo>
                <a:lnTo>
                  <a:pt x="0" y="185927"/>
                </a:lnTo>
                <a:lnTo>
                  <a:pt x="1450848" y="185927"/>
                </a:lnTo>
                <a:lnTo>
                  <a:pt x="1450848" y="0"/>
                </a:lnTo>
                <a:close/>
              </a:path>
            </a:pathLst>
          </a:custGeom>
          <a:solidFill>
            <a:srgbClr val="F2F3F3"/>
          </a:solidFill>
        </p:spPr>
        <p:txBody>
          <a:bodyPr wrap="square" lIns="0" tIns="0" rIns="0" bIns="0" rtlCol="0"/>
          <a:lstStyle/>
          <a:p>
            <a:endParaRPr/>
          </a:p>
        </p:txBody>
      </p:sp>
      <p:sp>
        <p:nvSpPr>
          <p:cNvPr id="8" name="object 8"/>
          <p:cNvSpPr/>
          <p:nvPr/>
        </p:nvSpPr>
        <p:spPr>
          <a:xfrm>
            <a:off x="524511" y="1716519"/>
            <a:ext cx="6534150" cy="3981450"/>
          </a:xfrm>
          <a:custGeom>
            <a:avLst/>
            <a:gdLst/>
            <a:ahLst/>
            <a:cxnLst/>
            <a:rect l="l" t="t" r="r" b="b"/>
            <a:pathLst>
              <a:path w="6534150" h="3981450">
                <a:moveTo>
                  <a:pt x="663591" y="0"/>
                </a:moveTo>
                <a:lnTo>
                  <a:pt x="6534153" y="0"/>
                </a:lnTo>
                <a:lnTo>
                  <a:pt x="6534153" y="3317861"/>
                </a:lnTo>
                <a:lnTo>
                  <a:pt x="6532487" y="3365252"/>
                </a:lnTo>
                <a:lnTo>
                  <a:pt x="6527563" y="3411744"/>
                </a:lnTo>
                <a:lnTo>
                  <a:pt x="6519495" y="3457224"/>
                </a:lnTo>
                <a:lnTo>
                  <a:pt x="6508393" y="3501580"/>
                </a:lnTo>
                <a:lnTo>
                  <a:pt x="6494371" y="3544699"/>
                </a:lnTo>
                <a:lnTo>
                  <a:pt x="6477540" y="3586471"/>
                </a:lnTo>
                <a:lnTo>
                  <a:pt x="6458014" y="3626781"/>
                </a:lnTo>
                <a:lnTo>
                  <a:pt x="6435903" y="3665519"/>
                </a:lnTo>
                <a:lnTo>
                  <a:pt x="6411322" y="3702571"/>
                </a:lnTo>
                <a:lnTo>
                  <a:pt x="6384381" y="3737825"/>
                </a:lnTo>
                <a:lnTo>
                  <a:pt x="6355193" y="3771170"/>
                </a:lnTo>
                <a:lnTo>
                  <a:pt x="6323871" y="3802492"/>
                </a:lnTo>
                <a:lnTo>
                  <a:pt x="6290527" y="3831679"/>
                </a:lnTo>
                <a:lnTo>
                  <a:pt x="6255272" y="3858620"/>
                </a:lnTo>
                <a:lnTo>
                  <a:pt x="6218220" y="3883202"/>
                </a:lnTo>
                <a:lnTo>
                  <a:pt x="6179483" y="3905312"/>
                </a:lnTo>
                <a:lnTo>
                  <a:pt x="6139172" y="3924839"/>
                </a:lnTo>
                <a:lnTo>
                  <a:pt x="6097401" y="3941669"/>
                </a:lnTo>
                <a:lnTo>
                  <a:pt x="6054281" y="3955692"/>
                </a:lnTo>
                <a:lnTo>
                  <a:pt x="6009925" y="3966793"/>
                </a:lnTo>
                <a:lnTo>
                  <a:pt x="5964445" y="3974862"/>
                </a:lnTo>
                <a:lnTo>
                  <a:pt x="5917954" y="3979786"/>
                </a:lnTo>
                <a:lnTo>
                  <a:pt x="5870563" y="3981452"/>
                </a:lnTo>
                <a:lnTo>
                  <a:pt x="0" y="3981452"/>
                </a:lnTo>
                <a:lnTo>
                  <a:pt x="0" y="663592"/>
                </a:lnTo>
                <a:lnTo>
                  <a:pt x="1666" y="616201"/>
                </a:lnTo>
                <a:lnTo>
                  <a:pt x="6589" y="569709"/>
                </a:lnTo>
                <a:lnTo>
                  <a:pt x="14658" y="524229"/>
                </a:lnTo>
                <a:lnTo>
                  <a:pt x="25760" y="479873"/>
                </a:lnTo>
                <a:lnTo>
                  <a:pt x="39782" y="436753"/>
                </a:lnTo>
                <a:lnTo>
                  <a:pt x="56613" y="394981"/>
                </a:lnTo>
                <a:lnTo>
                  <a:pt x="76139" y="354671"/>
                </a:lnTo>
                <a:lnTo>
                  <a:pt x="98249" y="315933"/>
                </a:lnTo>
                <a:lnTo>
                  <a:pt x="122831" y="278881"/>
                </a:lnTo>
                <a:lnTo>
                  <a:pt x="149772" y="243627"/>
                </a:lnTo>
                <a:lnTo>
                  <a:pt x="178960" y="210282"/>
                </a:lnTo>
                <a:lnTo>
                  <a:pt x="210282" y="178960"/>
                </a:lnTo>
                <a:lnTo>
                  <a:pt x="243626" y="149772"/>
                </a:lnTo>
                <a:lnTo>
                  <a:pt x="278881" y="122831"/>
                </a:lnTo>
                <a:lnTo>
                  <a:pt x="315933" y="98250"/>
                </a:lnTo>
                <a:lnTo>
                  <a:pt x="354670" y="76139"/>
                </a:lnTo>
                <a:lnTo>
                  <a:pt x="394981" y="56613"/>
                </a:lnTo>
                <a:lnTo>
                  <a:pt x="436752" y="39782"/>
                </a:lnTo>
                <a:lnTo>
                  <a:pt x="479872" y="25760"/>
                </a:lnTo>
                <a:lnTo>
                  <a:pt x="524228" y="14658"/>
                </a:lnTo>
                <a:lnTo>
                  <a:pt x="569708" y="6589"/>
                </a:lnTo>
                <a:lnTo>
                  <a:pt x="616200" y="1666"/>
                </a:lnTo>
                <a:lnTo>
                  <a:pt x="663591" y="0"/>
                </a:lnTo>
                <a:close/>
              </a:path>
            </a:pathLst>
          </a:custGeom>
          <a:ln w="19050">
            <a:solidFill>
              <a:srgbClr val="00B0F0"/>
            </a:solidFill>
          </a:ln>
        </p:spPr>
        <p:txBody>
          <a:bodyPr wrap="square" lIns="0" tIns="0" rIns="0" bIns="0" rtlCol="0"/>
          <a:lstStyle/>
          <a:p>
            <a:endParaRPr/>
          </a:p>
        </p:txBody>
      </p:sp>
      <p:sp>
        <p:nvSpPr>
          <p:cNvPr id="9" name="object 9"/>
          <p:cNvSpPr txBox="1"/>
          <p:nvPr/>
        </p:nvSpPr>
        <p:spPr>
          <a:xfrm>
            <a:off x="499363" y="2556764"/>
            <a:ext cx="6739255" cy="5320030"/>
          </a:xfrm>
          <a:prstGeom prst="rect">
            <a:avLst/>
          </a:prstGeom>
        </p:spPr>
        <p:txBody>
          <a:bodyPr vert="horz" wrap="square" lIns="0" tIns="9525" rIns="0" bIns="0" rtlCol="0">
            <a:spAutoFit/>
          </a:bodyPr>
          <a:lstStyle/>
          <a:p>
            <a:pPr marL="320040" marR="493395">
              <a:lnSpc>
                <a:spcPct val="101699"/>
              </a:lnSpc>
              <a:spcBef>
                <a:spcPts val="75"/>
              </a:spcBef>
            </a:pPr>
            <a:r>
              <a:rPr sz="1200" dirty="0">
                <a:solidFill>
                  <a:srgbClr val="3C3C3C"/>
                </a:solidFill>
                <a:latin typeface="Carlito"/>
                <a:cs typeface="Carlito"/>
              </a:rPr>
              <a:t>SSH enables </a:t>
            </a:r>
            <a:r>
              <a:rPr sz="1200" spc="-5" dirty="0">
                <a:solidFill>
                  <a:srgbClr val="3C3C3C"/>
                </a:solidFill>
                <a:latin typeface="Carlito"/>
                <a:cs typeface="Carlito"/>
              </a:rPr>
              <a:t>two computers </a:t>
            </a:r>
            <a:r>
              <a:rPr sz="1200" dirty="0">
                <a:solidFill>
                  <a:srgbClr val="3C3C3C"/>
                </a:solidFill>
                <a:latin typeface="Carlito"/>
                <a:cs typeface="Carlito"/>
              </a:rPr>
              <a:t>to establish a secure and direct </a:t>
            </a:r>
            <a:r>
              <a:rPr sz="1200" spc="-5" dirty="0">
                <a:solidFill>
                  <a:srgbClr val="3C3C3C"/>
                </a:solidFill>
                <a:latin typeface="Carlito"/>
                <a:cs typeface="Carlito"/>
              </a:rPr>
              <a:t>connection within </a:t>
            </a:r>
            <a:r>
              <a:rPr sz="1200" dirty="0">
                <a:solidFill>
                  <a:srgbClr val="3C3C3C"/>
                </a:solidFill>
                <a:latin typeface="Carlito"/>
                <a:cs typeface="Carlito"/>
              </a:rPr>
              <a:t>a </a:t>
            </a:r>
            <a:r>
              <a:rPr sz="1200" spc="-5" dirty="0">
                <a:solidFill>
                  <a:srgbClr val="3C3C3C"/>
                </a:solidFill>
                <a:latin typeface="Carlito"/>
                <a:cs typeface="Carlito"/>
              </a:rPr>
              <a:t>potentially  unsecure network, </a:t>
            </a:r>
            <a:r>
              <a:rPr sz="1200" dirty="0">
                <a:solidFill>
                  <a:srgbClr val="3C3C3C"/>
                </a:solidFill>
                <a:latin typeface="Carlito"/>
                <a:cs typeface="Carlito"/>
              </a:rPr>
              <a:t>such as the </a:t>
            </a:r>
            <a:r>
              <a:rPr sz="1200" spc="-5" dirty="0">
                <a:solidFill>
                  <a:srgbClr val="3C3C3C"/>
                </a:solidFill>
                <a:latin typeface="Carlito"/>
                <a:cs typeface="Carlito"/>
              </a:rPr>
              <a:t>internet. </a:t>
            </a:r>
            <a:r>
              <a:rPr sz="1200" dirty="0">
                <a:solidFill>
                  <a:srgbClr val="3C3C3C"/>
                </a:solidFill>
                <a:latin typeface="Carlito"/>
                <a:cs typeface="Carlito"/>
              </a:rPr>
              <a:t>This is </a:t>
            </a:r>
            <a:r>
              <a:rPr sz="1200" spc="-5" dirty="0">
                <a:solidFill>
                  <a:srgbClr val="3C3C3C"/>
                </a:solidFill>
                <a:latin typeface="Carlito"/>
                <a:cs typeface="Carlito"/>
              </a:rPr>
              <a:t>necessary </a:t>
            </a:r>
            <a:r>
              <a:rPr sz="1200" dirty="0">
                <a:solidFill>
                  <a:srgbClr val="3C3C3C"/>
                </a:solidFill>
                <a:latin typeface="Carlito"/>
                <a:cs typeface="Carlito"/>
              </a:rPr>
              <a:t>so that third </a:t>
            </a:r>
            <a:r>
              <a:rPr sz="1200" spc="-5" dirty="0">
                <a:solidFill>
                  <a:srgbClr val="3C3C3C"/>
                </a:solidFill>
                <a:latin typeface="Carlito"/>
                <a:cs typeface="Carlito"/>
              </a:rPr>
              <a:t>parties cannot access </a:t>
            </a:r>
            <a:r>
              <a:rPr sz="1200" dirty="0">
                <a:solidFill>
                  <a:srgbClr val="3C3C3C"/>
                </a:solidFill>
                <a:latin typeface="Carlito"/>
                <a:cs typeface="Carlito"/>
              </a:rPr>
              <a:t>the  data </a:t>
            </a:r>
            <a:r>
              <a:rPr sz="1200" spc="-5" dirty="0">
                <a:solidFill>
                  <a:srgbClr val="3C3C3C"/>
                </a:solidFill>
                <a:latin typeface="Carlito"/>
                <a:cs typeface="Carlito"/>
              </a:rPr>
              <a:t>stream, which would </a:t>
            </a:r>
            <a:r>
              <a:rPr sz="1200" dirty="0">
                <a:solidFill>
                  <a:srgbClr val="3C3C3C"/>
                </a:solidFill>
                <a:latin typeface="Carlito"/>
                <a:cs typeface="Carlito"/>
              </a:rPr>
              <a:t>result in sensitive data falling into the </a:t>
            </a:r>
            <a:r>
              <a:rPr sz="1200" spc="-5" dirty="0">
                <a:solidFill>
                  <a:srgbClr val="3C3C3C"/>
                </a:solidFill>
                <a:latin typeface="Carlito"/>
                <a:cs typeface="Carlito"/>
              </a:rPr>
              <a:t>wrong </a:t>
            </a:r>
            <a:r>
              <a:rPr sz="1200" dirty="0">
                <a:solidFill>
                  <a:srgbClr val="3C3C3C"/>
                </a:solidFill>
                <a:latin typeface="Carlito"/>
                <a:cs typeface="Carlito"/>
              </a:rPr>
              <a:t>hands. SSH encrypts the  </a:t>
            </a:r>
            <a:r>
              <a:rPr sz="1200" spc="-5" dirty="0">
                <a:solidFill>
                  <a:srgbClr val="3C3C3C"/>
                </a:solidFill>
                <a:latin typeface="Carlito"/>
                <a:cs typeface="Carlito"/>
              </a:rPr>
              <a:t>connection between two computers </a:t>
            </a:r>
            <a:r>
              <a:rPr sz="1200" dirty="0">
                <a:solidFill>
                  <a:srgbClr val="3C3C3C"/>
                </a:solidFill>
                <a:latin typeface="Carlito"/>
                <a:cs typeface="Carlito"/>
              </a:rPr>
              <a:t>and enables a </a:t>
            </a:r>
            <a:r>
              <a:rPr sz="1200" spc="-5" dirty="0">
                <a:solidFill>
                  <a:srgbClr val="3C3C3C"/>
                </a:solidFill>
                <a:latin typeface="Carlito"/>
                <a:cs typeface="Carlito"/>
              </a:rPr>
              <a:t>second one </a:t>
            </a:r>
            <a:r>
              <a:rPr sz="1200" dirty="0">
                <a:solidFill>
                  <a:srgbClr val="3C3C3C"/>
                </a:solidFill>
                <a:latin typeface="Carlito"/>
                <a:cs typeface="Carlito"/>
              </a:rPr>
              <a:t>to be </a:t>
            </a:r>
            <a:r>
              <a:rPr sz="1200" spc="-5" dirty="0">
                <a:solidFill>
                  <a:srgbClr val="3C3C3C"/>
                </a:solidFill>
                <a:latin typeface="Carlito"/>
                <a:cs typeface="Carlito"/>
              </a:rPr>
              <a:t>operated </a:t>
            </a:r>
            <a:r>
              <a:rPr sz="1200" dirty="0">
                <a:solidFill>
                  <a:srgbClr val="3C3C3C"/>
                </a:solidFill>
                <a:latin typeface="Carlito"/>
                <a:cs typeface="Carlito"/>
              </a:rPr>
              <a:t>from one  </a:t>
            </a:r>
            <a:r>
              <a:rPr sz="1200" spc="-5" dirty="0">
                <a:solidFill>
                  <a:srgbClr val="3C3C3C"/>
                </a:solidFill>
                <a:latin typeface="Carlito"/>
                <a:cs typeface="Carlito"/>
              </a:rPr>
              <a:t>computer.</a:t>
            </a:r>
            <a:endParaRPr sz="1200">
              <a:latin typeface="Carlito"/>
              <a:cs typeface="Carlito"/>
            </a:endParaRPr>
          </a:p>
          <a:p>
            <a:pPr marL="320040" marR="610235">
              <a:lnSpc>
                <a:spcPct val="101000"/>
              </a:lnSpc>
              <a:spcBef>
                <a:spcPts val="1135"/>
              </a:spcBef>
            </a:pPr>
            <a:r>
              <a:rPr sz="1200" dirty="0">
                <a:solidFill>
                  <a:srgbClr val="3C3C3C"/>
                </a:solidFill>
                <a:latin typeface="Carlito"/>
                <a:cs typeface="Carlito"/>
              </a:rPr>
              <a:t>SSH </a:t>
            </a:r>
            <a:r>
              <a:rPr sz="1200" spc="-5" dirty="0">
                <a:solidFill>
                  <a:srgbClr val="3C3C3C"/>
                </a:solidFill>
                <a:latin typeface="Carlito"/>
                <a:cs typeface="Carlito"/>
              </a:rPr>
              <a:t>not only provides </a:t>
            </a:r>
            <a:r>
              <a:rPr sz="1200" dirty="0">
                <a:solidFill>
                  <a:srgbClr val="3C3C3C"/>
                </a:solidFill>
                <a:latin typeface="Carlito"/>
                <a:cs typeface="Carlito"/>
              </a:rPr>
              <a:t>an </a:t>
            </a:r>
            <a:r>
              <a:rPr sz="1200" spc="-5" dirty="0">
                <a:solidFill>
                  <a:srgbClr val="3C3C3C"/>
                </a:solidFill>
                <a:latin typeface="Carlito"/>
                <a:cs typeface="Carlito"/>
              </a:rPr>
              <a:t>encrypted connection </a:t>
            </a:r>
            <a:r>
              <a:rPr sz="1200" dirty="0">
                <a:solidFill>
                  <a:srgbClr val="3C3C3C"/>
                </a:solidFill>
                <a:latin typeface="Carlito"/>
                <a:cs typeface="Carlito"/>
              </a:rPr>
              <a:t>but also </a:t>
            </a:r>
            <a:r>
              <a:rPr sz="1200" spc="-5" dirty="0">
                <a:solidFill>
                  <a:srgbClr val="3C3C3C"/>
                </a:solidFill>
                <a:latin typeface="Carlito"/>
                <a:cs typeface="Carlito"/>
              </a:rPr>
              <a:t>makes </a:t>
            </a:r>
            <a:r>
              <a:rPr sz="1200" dirty="0">
                <a:solidFill>
                  <a:srgbClr val="3C3C3C"/>
                </a:solidFill>
                <a:latin typeface="Carlito"/>
                <a:cs typeface="Carlito"/>
              </a:rPr>
              <a:t>sure that </a:t>
            </a:r>
            <a:r>
              <a:rPr sz="1200" spc="-5" dirty="0">
                <a:solidFill>
                  <a:srgbClr val="3C3C3C"/>
                </a:solidFill>
                <a:latin typeface="Carlito"/>
                <a:cs typeface="Carlito"/>
              </a:rPr>
              <a:t>connections are only  </a:t>
            </a:r>
            <a:r>
              <a:rPr sz="1200" dirty="0">
                <a:solidFill>
                  <a:srgbClr val="3C3C3C"/>
                </a:solidFill>
                <a:latin typeface="Carlito"/>
                <a:cs typeface="Carlito"/>
              </a:rPr>
              <a:t>established </a:t>
            </a:r>
            <a:r>
              <a:rPr sz="1050" spc="-5" dirty="0">
                <a:solidFill>
                  <a:srgbClr val="3C3C3C"/>
                </a:solidFill>
                <a:latin typeface="Arial"/>
                <a:cs typeface="Arial"/>
              </a:rPr>
              <a:t>between the </a:t>
            </a:r>
            <a:r>
              <a:rPr sz="1050" b="1" u="heavy" spc="-5" dirty="0">
                <a:solidFill>
                  <a:srgbClr val="3C3C3C"/>
                </a:solidFill>
                <a:uFill>
                  <a:solidFill>
                    <a:srgbClr val="3C3C3C"/>
                  </a:solidFill>
                </a:uFill>
                <a:latin typeface="Arial"/>
                <a:cs typeface="Arial"/>
              </a:rPr>
              <a:t>designated</a:t>
            </a:r>
            <a:r>
              <a:rPr sz="1050" b="1" spc="-5" dirty="0">
                <a:solidFill>
                  <a:srgbClr val="3C3C3C"/>
                </a:solidFill>
                <a:latin typeface="Arial"/>
                <a:cs typeface="Arial"/>
              </a:rPr>
              <a:t> </a:t>
            </a:r>
            <a:r>
              <a:rPr sz="1050" spc="-5" dirty="0">
                <a:solidFill>
                  <a:srgbClr val="3C3C3C"/>
                </a:solidFill>
                <a:latin typeface="Arial"/>
                <a:cs typeface="Arial"/>
              </a:rPr>
              <a:t>computers </a:t>
            </a:r>
            <a:r>
              <a:rPr sz="1050" dirty="0">
                <a:solidFill>
                  <a:srgbClr val="3C3C3C"/>
                </a:solidFill>
                <a:latin typeface="Arial"/>
                <a:cs typeface="Arial"/>
              </a:rPr>
              <a:t>and </a:t>
            </a:r>
            <a:r>
              <a:rPr sz="1050" spc="-5" dirty="0">
                <a:solidFill>
                  <a:srgbClr val="3C3C3C"/>
                </a:solidFill>
                <a:latin typeface="Arial"/>
                <a:cs typeface="Arial"/>
              </a:rPr>
              <a:t>that the corresponding data cannot be  manipulated </a:t>
            </a:r>
            <a:r>
              <a:rPr sz="1050" dirty="0">
                <a:solidFill>
                  <a:srgbClr val="3C3C3C"/>
                </a:solidFill>
                <a:latin typeface="Arial"/>
                <a:cs typeface="Arial"/>
              </a:rPr>
              <a:t>on </a:t>
            </a:r>
            <a:r>
              <a:rPr sz="1050" spc="-5" dirty="0">
                <a:solidFill>
                  <a:srgbClr val="3C3C3C"/>
                </a:solidFill>
                <a:latin typeface="Arial"/>
                <a:cs typeface="Arial"/>
              </a:rPr>
              <a:t>its </a:t>
            </a:r>
            <a:r>
              <a:rPr sz="1050" dirty="0">
                <a:solidFill>
                  <a:srgbClr val="3C3C3C"/>
                </a:solidFill>
                <a:latin typeface="Arial"/>
                <a:cs typeface="Arial"/>
              </a:rPr>
              <a:t>way to </a:t>
            </a:r>
            <a:r>
              <a:rPr sz="1050" spc="-5" dirty="0">
                <a:solidFill>
                  <a:srgbClr val="3C3C3C"/>
                </a:solidFill>
                <a:latin typeface="Arial"/>
                <a:cs typeface="Arial"/>
              </a:rPr>
              <a:t>the</a:t>
            </a:r>
            <a:r>
              <a:rPr sz="1050" spc="-25" dirty="0">
                <a:solidFill>
                  <a:srgbClr val="3C3C3C"/>
                </a:solidFill>
                <a:latin typeface="Arial"/>
                <a:cs typeface="Arial"/>
              </a:rPr>
              <a:t> </a:t>
            </a:r>
            <a:r>
              <a:rPr sz="1050" spc="-5" dirty="0">
                <a:solidFill>
                  <a:srgbClr val="3C3C3C"/>
                </a:solidFill>
                <a:latin typeface="Arial"/>
                <a:cs typeface="Arial"/>
              </a:rPr>
              <a:t>recipient.</a:t>
            </a:r>
            <a:endParaRPr sz="1050">
              <a:latin typeface="Arial"/>
              <a:cs typeface="Arial"/>
            </a:endParaRPr>
          </a:p>
          <a:p>
            <a:pPr marL="320040">
              <a:lnSpc>
                <a:spcPct val="100000"/>
              </a:lnSpc>
              <a:spcBef>
                <a:spcPts val="1070"/>
              </a:spcBef>
            </a:pPr>
            <a:r>
              <a:rPr sz="1050" dirty="0">
                <a:solidFill>
                  <a:srgbClr val="3C3C3C"/>
                </a:solidFill>
                <a:latin typeface="Arial"/>
                <a:cs typeface="Arial"/>
              </a:rPr>
              <a:t>SSH </a:t>
            </a:r>
            <a:r>
              <a:rPr sz="1050" spc="-5" dirty="0">
                <a:solidFill>
                  <a:srgbClr val="3C3C3C"/>
                </a:solidFill>
                <a:latin typeface="Arial"/>
                <a:cs typeface="Arial"/>
              </a:rPr>
              <a:t>has many different areas </a:t>
            </a:r>
            <a:r>
              <a:rPr sz="1050" dirty="0">
                <a:solidFill>
                  <a:srgbClr val="3C3C3C"/>
                </a:solidFill>
                <a:latin typeface="Arial"/>
                <a:cs typeface="Arial"/>
              </a:rPr>
              <a:t>of </a:t>
            </a:r>
            <a:r>
              <a:rPr sz="1050" spc="-5" dirty="0">
                <a:solidFill>
                  <a:srgbClr val="3C3C3C"/>
                </a:solidFill>
                <a:latin typeface="Arial"/>
                <a:cs typeface="Arial"/>
              </a:rPr>
              <a:t>application</a:t>
            </a:r>
            <a:r>
              <a:rPr sz="1050" spc="-15" dirty="0">
                <a:solidFill>
                  <a:srgbClr val="3C3C3C"/>
                </a:solidFill>
                <a:latin typeface="Arial"/>
                <a:cs typeface="Arial"/>
              </a:rPr>
              <a:t> </a:t>
            </a:r>
            <a:r>
              <a:rPr sz="1050" spc="-5" dirty="0">
                <a:solidFill>
                  <a:srgbClr val="3C3C3C"/>
                </a:solidFill>
                <a:latin typeface="Arial"/>
                <a:cs typeface="Arial"/>
              </a:rPr>
              <a:t>including</a:t>
            </a:r>
            <a:r>
              <a:rPr sz="1050" b="1" spc="-5" dirty="0">
                <a:solidFill>
                  <a:srgbClr val="3C3C3C"/>
                </a:solidFill>
                <a:latin typeface="Arial"/>
                <a:cs typeface="Arial"/>
              </a:rPr>
              <a:t>:</a:t>
            </a:r>
            <a:endParaRPr sz="1050">
              <a:latin typeface="Arial"/>
              <a:cs typeface="Arial"/>
            </a:endParaRPr>
          </a:p>
          <a:p>
            <a:pPr>
              <a:lnSpc>
                <a:spcPct val="100000"/>
              </a:lnSpc>
            </a:pPr>
            <a:endParaRPr sz="1200">
              <a:latin typeface="Arial"/>
              <a:cs typeface="Arial"/>
            </a:endParaRPr>
          </a:p>
          <a:p>
            <a:pPr marL="777240" indent="-229235">
              <a:lnSpc>
                <a:spcPts val="1240"/>
              </a:lnSpc>
              <a:buSzPct val="95238"/>
              <a:buFont typeface="Symbol"/>
              <a:buChar char=""/>
              <a:tabLst>
                <a:tab pos="777240" algn="l"/>
                <a:tab pos="777875" algn="l"/>
              </a:tabLst>
            </a:pPr>
            <a:r>
              <a:rPr sz="1050" spc="-5" dirty="0">
                <a:solidFill>
                  <a:srgbClr val="3C3C3C"/>
                </a:solidFill>
                <a:latin typeface="Arial"/>
                <a:cs typeface="Arial"/>
              </a:rPr>
              <a:t>Managing servers that cannot </a:t>
            </a:r>
            <a:r>
              <a:rPr sz="1050" dirty="0">
                <a:solidFill>
                  <a:srgbClr val="3C3C3C"/>
                </a:solidFill>
                <a:latin typeface="Arial"/>
                <a:cs typeface="Arial"/>
              </a:rPr>
              <a:t>be </a:t>
            </a:r>
            <a:r>
              <a:rPr sz="1050" spc="-5" dirty="0">
                <a:solidFill>
                  <a:srgbClr val="3C3C3C"/>
                </a:solidFill>
                <a:latin typeface="Arial"/>
                <a:cs typeface="Arial"/>
              </a:rPr>
              <a:t>accessed</a:t>
            </a:r>
            <a:r>
              <a:rPr sz="1050" spc="-10" dirty="0">
                <a:solidFill>
                  <a:srgbClr val="3C3C3C"/>
                </a:solidFill>
                <a:latin typeface="Arial"/>
                <a:cs typeface="Arial"/>
              </a:rPr>
              <a:t> </a:t>
            </a:r>
            <a:r>
              <a:rPr sz="1050" spc="-5" dirty="0">
                <a:solidFill>
                  <a:srgbClr val="3C3C3C"/>
                </a:solidFill>
                <a:latin typeface="Arial"/>
                <a:cs typeface="Arial"/>
              </a:rPr>
              <a:t>locally</a:t>
            </a:r>
            <a:endParaRPr sz="1050">
              <a:latin typeface="Arial"/>
              <a:cs typeface="Arial"/>
            </a:endParaRPr>
          </a:p>
          <a:p>
            <a:pPr marL="777240" indent="-229235">
              <a:lnSpc>
                <a:spcPts val="1225"/>
              </a:lnSpc>
              <a:buSzPct val="95238"/>
              <a:buFont typeface="Symbol"/>
              <a:buChar char=""/>
              <a:tabLst>
                <a:tab pos="777240" algn="l"/>
                <a:tab pos="777875" algn="l"/>
              </a:tabLst>
            </a:pPr>
            <a:r>
              <a:rPr sz="1050" spc="-5" dirty="0">
                <a:solidFill>
                  <a:srgbClr val="3C3C3C"/>
                </a:solidFill>
                <a:latin typeface="Arial"/>
                <a:cs typeface="Arial"/>
              </a:rPr>
              <a:t>Securing transmission </a:t>
            </a:r>
            <a:r>
              <a:rPr sz="1050" dirty="0">
                <a:solidFill>
                  <a:srgbClr val="3C3C3C"/>
                </a:solidFill>
                <a:latin typeface="Arial"/>
                <a:cs typeface="Arial"/>
              </a:rPr>
              <a:t>of</a:t>
            </a:r>
            <a:r>
              <a:rPr sz="1050" spc="-30" dirty="0">
                <a:solidFill>
                  <a:srgbClr val="3C3C3C"/>
                </a:solidFill>
                <a:latin typeface="Arial"/>
                <a:cs typeface="Arial"/>
              </a:rPr>
              <a:t> </a:t>
            </a:r>
            <a:r>
              <a:rPr sz="1050" spc="-5" dirty="0">
                <a:solidFill>
                  <a:srgbClr val="3C3C3C"/>
                </a:solidFill>
                <a:latin typeface="Arial"/>
                <a:cs typeface="Arial"/>
              </a:rPr>
              <a:t>files</a:t>
            </a:r>
            <a:endParaRPr sz="1050">
              <a:latin typeface="Arial"/>
              <a:cs typeface="Arial"/>
            </a:endParaRPr>
          </a:p>
          <a:p>
            <a:pPr marL="777240" indent="-229235">
              <a:lnSpc>
                <a:spcPts val="1225"/>
              </a:lnSpc>
              <a:buSzPct val="95238"/>
              <a:buFont typeface="Symbol"/>
              <a:buChar char=""/>
              <a:tabLst>
                <a:tab pos="777240" algn="l"/>
                <a:tab pos="777875" algn="l"/>
              </a:tabLst>
            </a:pPr>
            <a:r>
              <a:rPr sz="1050" spc="-5" dirty="0">
                <a:solidFill>
                  <a:srgbClr val="3C3C3C"/>
                </a:solidFill>
                <a:latin typeface="Arial"/>
                <a:cs typeface="Arial"/>
              </a:rPr>
              <a:t>Securing creation </a:t>
            </a:r>
            <a:r>
              <a:rPr sz="1050" dirty="0">
                <a:solidFill>
                  <a:srgbClr val="3C3C3C"/>
                </a:solidFill>
                <a:latin typeface="Arial"/>
                <a:cs typeface="Arial"/>
              </a:rPr>
              <a:t>of</a:t>
            </a:r>
            <a:r>
              <a:rPr sz="1050" spc="-30" dirty="0">
                <a:solidFill>
                  <a:srgbClr val="3C3C3C"/>
                </a:solidFill>
                <a:latin typeface="Arial"/>
                <a:cs typeface="Arial"/>
              </a:rPr>
              <a:t> </a:t>
            </a:r>
            <a:r>
              <a:rPr sz="1050" spc="-5" dirty="0">
                <a:solidFill>
                  <a:srgbClr val="3C3C3C"/>
                </a:solidFill>
                <a:latin typeface="Arial"/>
                <a:cs typeface="Arial"/>
              </a:rPr>
              <a:t>backups</a:t>
            </a:r>
            <a:endParaRPr sz="1050">
              <a:latin typeface="Arial"/>
              <a:cs typeface="Arial"/>
            </a:endParaRPr>
          </a:p>
          <a:p>
            <a:pPr marL="777240" indent="-229235">
              <a:lnSpc>
                <a:spcPts val="1235"/>
              </a:lnSpc>
              <a:buSzPct val="95238"/>
              <a:buFont typeface="Symbol"/>
              <a:buChar char=""/>
              <a:tabLst>
                <a:tab pos="777240" algn="l"/>
                <a:tab pos="777875" algn="l"/>
              </a:tabLst>
            </a:pPr>
            <a:r>
              <a:rPr sz="1050" spc="-5" dirty="0">
                <a:solidFill>
                  <a:srgbClr val="3C3C3C"/>
                </a:solidFill>
                <a:latin typeface="Arial"/>
                <a:cs typeface="Arial"/>
              </a:rPr>
              <a:t>Connecting between two computers with end-to-end</a:t>
            </a:r>
            <a:r>
              <a:rPr sz="1050" dirty="0">
                <a:solidFill>
                  <a:srgbClr val="3C3C3C"/>
                </a:solidFill>
                <a:latin typeface="Arial"/>
                <a:cs typeface="Arial"/>
              </a:rPr>
              <a:t> </a:t>
            </a:r>
            <a:r>
              <a:rPr sz="1050" spc="-5" dirty="0">
                <a:solidFill>
                  <a:srgbClr val="3C3C3C"/>
                </a:solidFill>
                <a:latin typeface="Arial"/>
                <a:cs typeface="Arial"/>
              </a:rPr>
              <a:t>encryption</a:t>
            </a:r>
            <a:endParaRPr sz="1050">
              <a:latin typeface="Arial"/>
              <a:cs typeface="Arial"/>
            </a:endParaRPr>
          </a:p>
          <a:p>
            <a:pPr marL="777240" indent="-229235">
              <a:lnSpc>
                <a:spcPts val="1255"/>
              </a:lnSpc>
              <a:buSzPct val="95238"/>
              <a:buFont typeface="Symbol"/>
              <a:buChar char=""/>
              <a:tabLst>
                <a:tab pos="777240" algn="l"/>
                <a:tab pos="777875" algn="l"/>
              </a:tabLst>
            </a:pPr>
            <a:r>
              <a:rPr sz="1050" spc="-5" dirty="0">
                <a:solidFill>
                  <a:srgbClr val="3C3C3C"/>
                </a:solidFill>
                <a:latin typeface="Arial"/>
                <a:cs typeface="Arial"/>
              </a:rPr>
              <a:t>Remote maintenance from other</a:t>
            </a:r>
            <a:r>
              <a:rPr sz="1050" spc="-10" dirty="0">
                <a:solidFill>
                  <a:srgbClr val="3C3C3C"/>
                </a:solidFill>
                <a:latin typeface="Arial"/>
                <a:cs typeface="Arial"/>
              </a:rPr>
              <a:t> </a:t>
            </a:r>
            <a:r>
              <a:rPr sz="1050" spc="-5" dirty="0">
                <a:solidFill>
                  <a:srgbClr val="3C3C3C"/>
                </a:solidFill>
                <a:latin typeface="Arial"/>
                <a:cs typeface="Arial"/>
              </a:rPr>
              <a:t>computers</a:t>
            </a:r>
            <a:endParaRPr sz="1050">
              <a:latin typeface="Arial"/>
              <a:cs typeface="Arial"/>
            </a:endParaRPr>
          </a:p>
          <a:p>
            <a:pPr>
              <a:lnSpc>
                <a:spcPct val="100000"/>
              </a:lnSpc>
              <a:buClr>
                <a:srgbClr val="3C3C3C"/>
              </a:buClr>
              <a:buFont typeface="Symbol"/>
              <a:buChar char=""/>
            </a:pPr>
            <a:endParaRPr sz="1200">
              <a:latin typeface="Arial"/>
              <a:cs typeface="Arial"/>
            </a:endParaRPr>
          </a:p>
          <a:p>
            <a:pPr marL="12700">
              <a:lnSpc>
                <a:spcPct val="100000"/>
              </a:lnSpc>
              <a:spcBef>
                <a:spcPts val="1060"/>
              </a:spcBef>
            </a:pPr>
            <a:r>
              <a:rPr sz="1600" b="1" spc="-100" dirty="0">
                <a:latin typeface="Trebuchet MS"/>
                <a:cs typeface="Trebuchet MS"/>
              </a:rPr>
              <a:t>Connect </a:t>
            </a:r>
            <a:r>
              <a:rPr sz="1600" b="1" spc="-65" dirty="0">
                <a:latin typeface="Trebuchet MS"/>
                <a:cs typeface="Trebuchet MS"/>
              </a:rPr>
              <a:t>to </a:t>
            </a:r>
            <a:r>
              <a:rPr sz="1600" b="1" spc="-95" dirty="0">
                <a:latin typeface="Trebuchet MS"/>
                <a:cs typeface="Trebuchet MS"/>
              </a:rPr>
              <a:t>the </a:t>
            </a:r>
            <a:r>
              <a:rPr sz="1600" b="1" spc="-100" dirty="0">
                <a:latin typeface="Trebuchet MS"/>
                <a:cs typeface="Trebuchet MS"/>
              </a:rPr>
              <a:t>webserver </a:t>
            </a:r>
            <a:r>
              <a:rPr sz="1600" b="1" spc="-75" dirty="0">
                <a:latin typeface="Trebuchet MS"/>
                <a:cs typeface="Trebuchet MS"/>
              </a:rPr>
              <a:t>using</a:t>
            </a:r>
            <a:r>
              <a:rPr sz="1600" b="1" spc="-270" dirty="0">
                <a:latin typeface="Trebuchet MS"/>
                <a:cs typeface="Trebuchet MS"/>
              </a:rPr>
              <a:t> </a:t>
            </a:r>
            <a:r>
              <a:rPr sz="1600" b="1" spc="-70" dirty="0">
                <a:latin typeface="Trebuchet MS"/>
                <a:cs typeface="Trebuchet MS"/>
              </a:rPr>
              <a:t>SSH</a:t>
            </a:r>
            <a:endParaRPr sz="1600">
              <a:latin typeface="Trebuchet MS"/>
              <a:cs typeface="Trebuchet MS"/>
            </a:endParaRPr>
          </a:p>
          <a:p>
            <a:pPr marL="12700" marR="5080">
              <a:lnSpc>
                <a:spcPct val="102200"/>
              </a:lnSpc>
              <a:spcBef>
                <a:spcPts val="295"/>
              </a:spcBef>
            </a:pPr>
            <a:r>
              <a:rPr sz="1200" spc="-5" dirty="0">
                <a:latin typeface="Carlito"/>
                <a:cs typeface="Carlito"/>
              </a:rPr>
              <a:t>When you </a:t>
            </a:r>
            <a:r>
              <a:rPr sz="1200" dirty="0">
                <a:latin typeface="Carlito"/>
                <a:cs typeface="Carlito"/>
              </a:rPr>
              <a:t>launch an instance, </a:t>
            </a:r>
            <a:r>
              <a:rPr sz="1200" spc="-5" dirty="0">
                <a:latin typeface="Carlito"/>
                <a:cs typeface="Carlito"/>
              </a:rPr>
              <a:t>created </a:t>
            </a:r>
            <a:r>
              <a:rPr sz="1200" dirty="0">
                <a:latin typeface="Carlito"/>
                <a:cs typeface="Carlito"/>
              </a:rPr>
              <a:t>a key pair. </a:t>
            </a:r>
            <a:r>
              <a:rPr sz="1200" spc="-5" dirty="0">
                <a:latin typeface="Carlito"/>
                <a:cs typeface="Carlito"/>
              </a:rPr>
              <a:t>When your </a:t>
            </a:r>
            <a:r>
              <a:rPr sz="1200" dirty="0">
                <a:latin typeface="Carlito"/>
                <a:cs typeface="Carlito"/>
              </a:rPr>
              <a:t>instance </a:t>
            </a:r>
            <a:r>
              <a:rPr sz="1200" spc="-5" dirty="0">
                <a:latin typeface="Carlito"/>
                <a:cs typeface="Carlito"/>
              </a:rPr>
              <a:t>boots for </a:t>
            </a:r>
            <a:r>
              <a:rPr sz="1200" dirty="0">
                <a:latin typeface="Carlito"/>
                <a:cs typeface="Carlito"/>
              </a:rPr>
              <a:t>the first time, the public key  </a:t>
            </a:r>
            <a:r>
              <a:rPr sz="1200" spc="-5" dirty="0">
                <a:latin typeface="Carlito"/>
                <a:cs typeface="Carlito"/>
              </a:rPr>
              <a:t>content </a:t>
            </a:r>
            <a:r>
              <a:rPr sz="1200" dirty="0">
                <a:latin typeface="Carlito"/>
                <a:cs typeface="Carlito"/>
              </a:rPr>
              <a:t>is </a:t>
            </a:r>
            <a:r>
              <a:rPr sz="1200" spc="-5" dirty="0">
                <a:latin typeface="Carlito"/>
                <a:cs typeface="Carlito"/>
              </a:rPr>
              <a:t>copied </a:t>
            </a:r>
            <a:r>
              <a:rPr sz="1200" dirty="0">
                <a:latin typeface="Carlito"/>
                <a:cs typeface="Carlito"/>
              </a:rPr>
              <a:t>to the Linux instance in an </a:t>
            </a:r>
            <a:r>
              <a:rPr sz="1200" spc="-5" dirty="0">
                <a:latin typeface="Carlito"/>
                <a:cs typeface="Carlito"/>
              </a:rPr>
              <a:t>entry within </a:t>
            </a:r>
            <a:r>
              <a:rPr sz="1200" spc="-5" dirty="0">
                <a:solidFill>
                  <a:srgbClr val="16191F"/>
                </a:solidFill>
                <a:latin typeface="Carlito"/>
                <a:cs typeface="Carlito"/>
              </a:rPr>
              <a:t>~/.ssh/authorized_keys</a:t>
            </a:r>
            <a:r>
              <a:rPr sz="1200" spc="-5" dirty="0">
                <a:latin typeface="Carlito"/>
                <a:cs typeface="Carlito"/>
              </a:rPr>
              <a:t>. When you connect </a:t>
            </a:r>
            <a:r>
              <a:rPr sz="1200" dirty="0">
                <a:latin typeface="Carlito"/>
                <a:cs typeface="Carlito"/>
              </a:rPr>
              <a:t>to </a:t>
            </a:r>
            <a:r>
              <a:rPr sz="1200" spc="-5" dirty="0">
                <a:latin typeface="Carlito"/>
                <a:cs typeface="Carlito"/>
              </a:rPr>
              <a:t>your  </a:t>
            </a:r>
            <a:r>
              <a:rPr sz="1200" dirty="0">
                <a:latin typeface="Carlito"/>
                <a:cs typeface="Carlito"/>
              </a:rPr>
              <a:t>Linux instance using </a:t>
            </a:r>
            <a:r>
              <a:rPr sz="1200" spc="-5" dirty="0">
                <a:latin typeface="Carlito"/>
                <a:cs typeface="Carlito"/>
              </a:rPr>
              <a:t>SSH, you </a:t>
            </a:r>
            <a:r>
              <a:rPr sz="1200" dirty="0">
                <a:latin typeface="Carlito"/>
                <a:cs typeface="Carlito"/>
              </a:rPr>
              <a:t>must specify the private key that </a:t>
            </a:r>
            <a:r>
              <a:rPr sz="1200" spc="-5" dirty="0">
                <a:latin typeface="Carlito"/>
                <a:cs typeface="Carlito"/>
              </a:rPr>
              <a:t>corresponds to </a:t>
            </a:r>
            <a:r>
              <a:rPr sz="1200" dirty="0">
                <a:latin typeface="Carlito"/>
                <a:cs typeface="Carlito"/>
              </a:rPr>
              <a:t>the public key </a:t>
            </a:r>
            <a:r>
              <a:rPr sz="1200" spc="-5" dirty="0">
                <a:latin typeface="Carlito"/>
                <a:cs typeface="Carlito"/>
              </a:rPr>
              <a:t>content </a:t>
            </a:r>
            <a:r>
              <a:rPr sz="1200" dirty="0">
                <a:latin typeface="Carlito"/>
                <a:cs typeface="Carlito"/>
              </a:rPr>
              <a:t>to </a:t>
            </a:r>
            <a:r>
              <a:rPr sz="1200" spc="-5" dirty="0">
                <a:latin typeface="Carlito"/>
                <a:cs typeface="Carlito"/>
              </a:rPr>
              <a:t>log  </a:t>
            </a:r>
            <a:r>
              <a:rPr sz="1200" dirty="0">
                <a:latin typeface="Carlito"/>
                <a:cs typeface="Carlito"/>
              </a:rPr>
              <a:t>in.</a:t>
            </a:r>
            <a:endParaRPr sz="1200">
              <a:latin typeface="Carlito"/>
              <a:cs typeface="Carlito"/>
            </a:endParaRPr>
          </a:p>
          <a:p>
            <a:pPr>
              <a:lnSpc>
                <a:spcPct val="100000"/>
              </a:lnSpc>
              <a:spcBef>
                <a:spcPts val="35"/>
              </a:spcBef>
            </a:pPr>
            <a:endParaRPr sz="1150">
              <a:latin typeface="Carlito"/>
              <a:cs typeface="Carlito"/>
            </a:endParaRPr>
          </a:p>
          <a:p>
            <a:pPr marL="12700">
              <a:lnSpc>
                <a:spcPct val="100000"/>
              </a:lnSpc>
            </a:pPr>
            <a:r>
              <a:rPr sz="1200" spc="-5" dirty="0">
                <a:latin typeface="Carlito"/>
                <a:cs typeface="Carlito"/>
              </a:rPr>
              <a:t>Now, let’s make </a:t>
            </a:r>
            <a:r>
              <a:rPr sz="1200" dirty="0">
                <a:latin typeface="Carlito"/>
                <a:cs typeface="Carlito"/>
              </a:rPr>
              <a:t>sure that </a:t>
            </a:r>
            <a:r>
              <a:rPr sz="1200" spc="-5" dirty="0">
                <a:latin typeface="Carlito"/>
                <a:cs typeface="Carlito"/>
              </a:rPr>
              <a:t>you </a:t>
            </a:r>
            <a:r>
              <a:rPr sz="1200" dirty="0">
                <a:latin typeface="Carlito"/>
                <a:cs typeface="Carlito"/>
              </a:rPr>
              <a:t>can </a:t>
            </a:r>
            <a:r>
              <a:rPr sz="1200" spc="-5" dirty="0">
                <a:latin typeface="Carlito"/>
                <a:cs typeface="Carlito"/>
              </a:rPr>
              <a:t>connect </a:t>
            </a:r>
            <a:r>
              <a:rPr sz="1200" dirty="0">
                <a:latin typeface="Carlito"/>
                <a:cs typeface="Carlito"/>
              </a:rPr>
              <a:t>to the </a:t>
            </a:r>
            <a:r>
              <a:rPr sz="1200" spc="-5" dirty="0">
                <a:latin typeface="Carlito"/>
                <a:cs typeface="Carlito"/>
              </a:rPr>
              <a:t>webserver </a:t>
            </a:r>
            <a:r>
              <a:rPr sz="1200" dirty="0">
                <a:latin typeface="Carlito"/>
                <a:cs typeface="Carlito"/>
              </a:rPr>
              <a:t>using SSH </a:t>
            </a:r>
            <a:r>
              <a:rPr sz="1200" spc="-5" dirty="0">
                <a:latin typeface="Carlito"/>
                <a:cs typeface="Carlito"/>
              </a:rPr>
              <a:t>from you</a:t>
            </a:r>
            <a:r>
              <a:rPr sz="1200" spc="45" dirty="0">
                <a:latin typeface="Carlito"/>
                <a:cs typeface="Carlito"/>
              </a:rPr>
              <a:t> </a:t>
            </a:r>
            <a:r>
              <a:rPr sz="1200" spc="-5" dirty="0">
                <a:latin typeface="Carlito"/>
                <a:cs typeface="Carlito"/>
              </a:rPr>
              <a:t>Mac.</a:t>
            </a:r>
            <a:endParaRPr sz="1200">
              <a:latin typeface="Carlito"/>
              <a:cs typeface="Carlito"/>
            </a:endParaRPr>
          </a:p>
          <a:p>
            <a:pPr>
              <a:lnSpc>
                <a:spcPct val="100000"/>
              </a:lnSpc>
              <a:spcBef>
                <a:spcPts val="50"/>
              </a:spcBef>
            </a:pPr>
            <a:endParaRPr sz="1100">
              <a:latin typeface="Carlito"/>
              <a:cs typeface="Carlito"/>
            </a:endParaRPr>
          </a:p>
          <a:p>
            <a:pPr marL="927100" lvl="1" indent="-229235">
              <a:lnSpc>
                <a:spcPct val="100000"/>
              </a:lnSpc>
              <a:buAutoNum type="arabicPeriod"/>
              <a:tabLst>
                <a:tab pos="927100" algn="l"/>
              </a:tabLst>
            </a:pPr>
            <a:r>
              <a:rPr sz="1200" spc="-5" dirty="0">
                <a:latin typeface="Carlito"/>
                <a:cs typeface="Carlito"/>
              </a:rPr>
              <a:t>Navigate </a:t>
            </a:r>
            <a:r>
              <a:rPr sz="1200" dirty="0">
                <a:latin typeface="Carlito"/>
                <a:cs typeface="Carlito"/>
              </a:rPr>
              <a:t>to the Amazon EC2 </a:t>
            </a:r>
            <a:r>
              <a:rPr sz="1200" spc="-5" dirty="0">
                <a:latin typeface="Carlito"/>
                <a:cs typeface="Carlito"/>
              </a:rPr>
              <a:t>dashboard </a:t>
            </a:r>
            <a:r>
              <a:rPr sz="1200" dirty="0">
                <a:latin typeface="Carlito"/>
                <a:cs typeface="Carlito"/>
              </a:rPr>
              <a:t>and click </a:t>
            </a:r>
            <a:r>
              <a:rPr sz="1200" spc="-5" dirty="0">
                <a:latin typeface="Carlito"/>
                <a:cs typeface="Carlito"/>
              </a:rPr>
              <a:t>on </a:t>
            </a:r>
            <a:r>
              <a:rPr sz="1200" dirty="0">
                <a:latin typeface="Carlito"/>
                <a:cs typeface="Carlito"/>
              </a:rPr>
              <a:t>Running</a:t>
            </a:r>
            <a:r>
              <a:rPr sz="1200" spc="-5" dirty="0">
                <a:latin typeface="Carlito"/>
                <a:cs typeface="Carlito"/>
              </a:rPr>
              <a:t> </a:t>
            </a:r>
            <a:r>
              <a:rPr sz="1200" dirty="0">
                <a:latin typeface="Carlito"/>
                <a:cs typeface="Carlito"/>
              </a:rPr>
              <a:t>Instances.</a:t>
            </a:r>
            <a:endParaRPr sz="1200">
              <a:latin typeface="Carlito"/>
              <a:cs typeface="Carlito"/>
            </a:endParaRPr>
          </a:p>
          <a:p>
            <a:pPr marL="927100" lvl="1" indent="-229235">
              <a:lnSpc>
                <a:spcPct val="100000"/>
              </a:lnSpc>
              <a:spcBef>
                <a:spcPts val="25"/>
              </a:spcBef>
              <a:buAutoNum type="arabicPeriod"/>
              <a:tabLst>
                <a:tab pos="927100" algn="l"/>
              </a:tabLst>
            </a:pPr>
            <a:r>
              <a:rPr sz="1200" dirty="0">
                <a:latin typeface="Carlito"/>
                <a:cs typeface="Carlito"/>
              </a:rPr>
              <a:t>Click the </a:t>
            </a:r>
            <a:r>
              <a:rPr sz="1200" spc="-5" dirty="0">
                <a:latin typeface="Carlito"/>
                <a:cs typeface="Carlito"/>
              </a:rPr>
              <a:t>checkbox </a:t>
            </a:r>
            <a:r>
              <a:rPr sz="1200" dirty="0">
                <a:latin typeface="Carlito"/>
                <a:cs typeface="Carlito"/>
              </a:rPr>
              <a:t>to select the </a:t>
            </a:r>
            <a:r>
              <a:rPr sz="1200" dirty="0">
                <a:solidFill>
                  <a:srgbClr val="ED7D31"/>
                </a:solidFill>
                <a:latin typeface="Carlito"/>
                <a:cs typeface="Carlito"/>
              </a:rPr>
              <a:t>SSH </a:t>
            </a:r>
            <a:r>
              <a:rPr sz="1200" spc="-5" dirty="0">
                <a:solidFill>
                  <a:srgbClr val="ED7D31"/>
                </a:solidFill>
                <a:latin typeface="Carlito"/>
                <a:cs typeface="Carlito"/>
              </a:rPr>
              <a:t>Practice Server</a:t>
            </a:r>
            <a:r>
              <a:rPr sz="1200" spc="-5" dirty="0">
                <a:latin typeface="Carlito"/>
                <a:cs typeface="Carlito"/>
              </a:rPr>
              <a:t>.</a:t>
            </a:r>
            <a:endParaRPr sz="1200">
              <a:latin typeface="Carlito"/>
              <a:cs typeface="Carlito"/>
            </a:endParaRPr>
          </a:p>
          <a:p>
            <a:pPr marL="927100" lvl="1" indent="-229235">
              <a:lnSpc>
                <a:spcPct val="100000"/>
              </a:lnSpc>
              <a:spcBef>
                <a:spcPts val="25"/>
              </a:spcBef>
              <a:buAutoNum type="arabicPeriod"/>
              <a:tabLst>
                <a:tab pos="927100" algn="l"/>
              </a:tabLst>
            </a:pPr>
            <a:r>
              <a:rPr sz="1200" spc="-5" dirty="0">
                <a:latin typeface="Carlito"/>
                <a:cs typeface="Carlito"/>
              </a:rPr>
              <a:t>Locate </a:t>
            </a:r>
            <a:r>
              <a:rPr sz="1200" dirty="0">
                <a:latin typeface="Carlito"/>
                <a:cs typeface="Carlito"/>
              </a:rPr>
              <a:t>the Public DNS </a:t>
            </a:r>
            <a:r>
              <a:rPr sz="1200" spc="-5" dirty="0">
                <a:latin typeface="Carlito"/>
                <a:cs typeface="Carlito"/>
              </a:rPr>
              <a:t>(IPV4) name. Hover offer </a:t>
            </a:r>
            <a:r>
              <a:rPr sz="1200" dirty="0">
                <a:latin typeface="Carlito"/>
                <a:cs typeface="Carlito"/>
              </a:rPr>
              <a:t>the </a:t>
            </a:r>
            <a:r>
              <a:rPr sz="1200" spc="-5" dirty="0">
                <a:latin typeface="Carlito"/>
                <a:cs typeface="Carlito"/>
              </a:rPr>
              <a:t>name </a:t>
            </a:r>
            <a:r>
              <a:rPr sz="1200" dirty="0">
                <a:latin typeface="Carlito"/>
                <a:cs typeface="Carlito"/>
              </a:rPr>
              <a:t>and select </a:t>
            </a:r>
            <a:r>
              <a:rPr sz="1200" b="1" spc="-5" dirty="0">
                <a:latin typeface="Carlito"/>
                <a:cs typeface="Carlito"/>
              </a:rPr>
              <a:t>Copy to</a:t>
            </a:r>
            <a:r>
              <a:rPr sz="1200" b="1" spc="45" dirty="0">
                <a:latin typeface="Carlito"/>
                <a:cs typeface="Carlito"/>
              </a:rPr>
              <a:t> </a:t>
            </a:r>
            <a:r>
              <a:rPr sz="1200" b="1" spc="-5" dirty="0">
                <a:latin typeface="Carlito"/>
                <a:cs typeface="Carlito"/>
              </a:rPr>
              <a:t>Clipboard</a:t>
            </a:r>
            <a:r>
              <a:rPr sz="1200" spc="-5" dirty="0">
                <a:latin typeface="Carlito"/>
                <a:cs typeface="Carlito"/>
              </a:rPr>
              <a:t>.</a:t>
            </a:r>
            <a:endParaRPr sz="1200">
              <a:latin typeface="Carlito"/>
              <a:cs typeface="Carlito"/>
            </a:endParaRPr>
          </a:p>
        </p:txBody>
      </p:sp>
      <p:grpSp>
        <p:nvGrpSpPr>
          <p:cNvPr id="10" name="object 10"/>
          <p:cNvGrpSpPr/>
          <p:nvPr/>
        </p:nvGrpSpPr>
        <p:grpSpPr>
          <a:xfrm>
            <a:off x="923146" y="1965960"/>
            <a:ext cx="2660015" cy="609600"/>
            <a:chOff x="923146" y="1965960"/>
            <a:chExt cx="2660015" cy="609600"/>
          </a:xfrm>
        </p:grpSpPr>
        <p:sp>
          <p:nvSpPr>
            <p:cNvPr id="11" name="object 11"/>
            <p:cNvSpPr/>
            <p:nvPr/>
          </p:nvSpPr>
          <p:spPr>
            <a:xfrm>
              <a:off x="923146" y="1965960"/>
              <a:ext cx="609600" cy="609600"/>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601647" y="2092960"/>
              <a:ext cx="1981199" cy="482600"/>
            </a:xfrm>
            <a:prstGeom prst="rect">
              <a:avLst/>
            </a:prstGeom>
            <a:blipFill>
              <a:blip r:embed="rId4" cstate="print"/>
              <a:stretch>
                <a:fillRect/>
              </a:stretch>
            </a:blipFill>
          </p:spPr>
          <p:txBody>
            <a:bodyPr wrap="square" lIns="0" tIns="0" rIns="0" bIns="0" rtlCol="0"/>
            <a:lstStyle/>
            <a:p>
              <a:endParaRPr/>
            </a:p>
          </p:txBody>
        </p:sp>
      </p:grpSp>
      <p:sp>
        <p:nvSpPr>
          <p:cNvPr id="13" name="object 13"/>
          <p:cNvSpPr txBox="1"/>
          <p:nvPr/>
        </p:nvSpPr>
        <p:spPr>
          <a:xfrm>
            <a:off x="869950" y="8046808"/>
            <a:ext cx="6188710" cy="533400"/>
          </a:xfrm>
          <a:prstGeom prst="rect">
            <a:avLst/>
          </a:prstGeom>
          <a:ln w="12700">
            <a:solidFill>
              <a:srgbClr val="FFC000"/>
            </a:solidFill>
          </a:ln>
        </p:spPr>
        <p:txBody>
          <a:bodyPr vert="horz" wrap="square" lIns="0" tIns="42544" rIns="0" bIns="0" rtlCol="0">
            <a:spAutoFit/>
          </a:bodyPr>
          <a:lstStyle/>
          <a:p>
            <a:pPr marL="95885" marR="143510">
              <a:lnSpc>
                <a:spcPct val="101699"/>
              </a:lnSpc>
              <a:spcBef>
                <a:spcPts val="334"/>
              </a:spcBef>
            </a:pPr>
            <a:r>
              <a:rPr sz="1200" b="1" spc="-5" dirty="0">
                <a:latin typeface="Carlito"/>
                <a:cs typeface="Carlito"/>
              </a:rPr>
              <a:t>Tip: </a:t>
            </a:r>
            <a:r>
              <a:rPr sz="1200" spc="-5" dirty="0">
                <a:latin typeface="Carlito"/>
                <a:cs typeface="Carlito"/>
              </a:rPr>
              <a:t>When you </a:t>
            </a:r>
            <a:r>
              <a:rPr sz="1200" dirty="0">
                <a:latin typeface="Carlito"/>
                <a:cs typeface="Carlito"/>
              </a:rPr>
              <a:t>select </a:t>
            </a:r>
            <a:r>
              <a:rPr sz="1200" spc="-5" dirty="0">
                <a:latin typeface="Carlito"/>
                <a:cs typeface="Carlito"/>
              </a:rPr>
              <a:t>your </a:t>
            </a:r>
            <a:r>
              <a:rPr sz="1200" dirty="0">
                <a:latin typeface="Carlito"/>
                <a:cs typeface="Carlito"/>
              </a:rPr>
              <a:t>instance, </a:t>
            </a:r>
            <a:r>
              <a:rPr sz="1200" spc="-5" dirty="0">
                <a:latin typeface="Carlito"/>
                <a:cs typeface="Carlito"/>
              </a:rPr>
              <a:t>you </a:t>
            </a:r>
            <a:r>
              <a:rPr sz="1200" dirty="0">
                <a:latin typeface="Carlito"/>
                <a:cs typeface="Carlito"/>
              </a:rPr>
              <a:t>can click the </a:t>
            </a:r>
            <a:r>
              <a:rPr sz="1200" b="1" spc="-5" dirty="0">
                <a:latin typeface="Carlito"/>
                <a:cs typeface="Carlito"/>
              </a:rPr>
              <a:t>Connect </a:t>
            </a:r>
            <a:r>
              <a:rPr sz="1200" dirty="0">
                <a:latin typeface="Carlito"/>
                <a:cs typeface="Carlito"/>
              </a:rPr>
              <a:t>button at the top </a:t>
            </a:r>
            <a:r>
              <a:rPr sz="1200" spc="-5" dirty="0">
                <a:latin typeface="Carlito"/>
                <a:cs typeface="Carlito"/>
              </a:rPr>
              <a:t>of </a:t>
            </a:r>
            <a:r>
              <a:rPr sz="1200" dirty="0">
                <a:latin typeface="Carlito"/>
                <a:cs typeface="Carlito"/>
              </a:rPr>
              <a:t>the screen to  view the SSH </a:t>
            </a:r>
            <a:r>
              <a:rPr sz="1200" spc="-5" dirty="0">
                <a:latin typeface="Carlito"/>
                <a:cs typeface="Carlito"/>
              </a:rPr>
              <a:t>information for your</a:t>
            </a:r>
            <a:r>
              <a:rPr sz="1200" dirty="0">
                <a:latin typeface="Carlito"/>
                <a:cs typeface="Carlito"/>
              </a:rPr>
              <a:t> instance.</a:t>
            </a:r>
            <a:endParaRPr sz="1200">
              <a:latin typeface="Carlito"/>
              <a:cs typeface="Carlito"/>
            </a:endParaRPr>
          </a:p>
        </p:txBody>
      </p:sp>
      <p:sp>
        <p:nvSpPr>
          <p:cNvPr id="15" name="object 17">
            <a:extLst>
              <a:ext uri="{FF2B5EF4-FFF2-40B4-BE49-F238E27FC236}">
                <a16:creationId xmlns:a16="http://schemas.microsoft.com/office/drawing/2014/main" id="{AA7B3709-DF36-BD47-A223-D2CF940E9006}"/>
              </a:ext>
            </a:extLst>
          </p:cNvPr>
          <p:cNvSpPr txBox="1">
            <a:spLocks noGrp="1"/>
          </p:cNvSpPr>
          <p:nvPr>
            <p:ph type="sldNum" sz="quarter" idx="7"/>
          </p:nvPr>
        </p:nvSpPr>
        <p:spPr>
          <a:xfrm>
            <a:off x="855149" y="9378939"/>
            <a:ext cx="5718173" cy="536044"/>
          </a:xfrm>
          <a:prstGeom prst="rect">
            <a:avLst/>
          </a:prstGeom>
        </p:spPr>
        <p:txBody>
          <a:bodyPr vert="horz" wrap="square" lIns="0" tIns="5080" rIns="0" bIns="0" rtlCol="0">
            <a:spAutoFit/>
          </a:bodyPr>
          <a:lstStyle/>
          <a:p>
            <a:pPr algn="ctr">
              <a:lnSpc>
                <a:spcPct val="100000"/>
              </a:lnSpc>
              <a:spcBef>
                <a:spcPts val="40"/>
              </a:spcBef>
            </a:pPr>
            <a:r>
              <a:rPr spc="-5" dirty="0"/>
              <a:t>Academic </a:t>
            </a:r>
            <a:r>
              <a:rPr dirty="0"/>
              <a:t>Gateway to </a:t>
            </a:r>
            <a:r>
              <a:rPr spc="-5" dirty="0"/>
              <a:t>the </a:t>
            </a:r>
            <a:r>
              <a:rPr dirty="0"/>
              <a:t>Hearts </a:t>
            </a:r>
            <a:r>
              <a:rPr spc="-5" dirty="0"/>
              <a:t>and Minds of the </a:t>
            </a:r>
            <a:r>
              <a:rPr dirty="0"/>
              <a:t>Next </a:t>
            </a:r>
            <a:r>
              <a:rPr spc="-5" dirty="0"/>
              <a:t>Generation of </a:t>
            </a:r>
            <a:r>
              <a:rPr dirty="0"/>
              <a:t>IT</a:t>
            </a:r>
            <a:r>
              <a:rPr spc="90" dirty="0"/>
              <a:t> </a:t>
            </a:r>
            <a:r>
              <a:rPr spc="-5" dirty="0"/>
              <a:t>Professionals</a:t>
            </a:r>
          </a:p>
          <a:p>
            <a:pPr marL="277495">
              <a:lnSpc>
                <a:spcPts val="1250"/>
              </a:lnSpc>
              <a:spcBef>
                <a:spcPts val="30"/>
              </a:spcBef>
            </a:pPr>
            <a:r>
              <a:rPr sz="1050" b="0" i="0" spc="65" dirty="0">
                <a:solidFill>
                  <a:srgbClr val="333333"/>
                </a:solidFill>
                <a:latin typeface="Trebuchet MS"/>
                <a:cs typeface="Trebuchet MS"/>
              </a:rPr>
              <a:t>©</a:t>
            </a:r>
            <a:r>
              <a:rPr sz="1050" b="0" i="0" spc="-50" dirty="0">
                <a:solidFill>
                  <a:srgbClr val="333333"/>
                </a:solidFill>
                <a:latin typeface="Trebuchet MS"/>
                <a:cs typeface="Trebuchet MS"/>
              </a:rPr>
              <a:t> </a:t>
            </a:r>
            <a:r>
              <a:rPr sz="1050" b="0" i="0" spc="25" dirty="0">
                <a:solidFill>
                  <a:srgbClr val="333333"/>
                </a:solidFill>
                <a:latin typeface="Trebuchet MS"/>
                <a:cs typeface="Trebuchet MS"/>
              </a:rPr>
              <a:t>2020,</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Amazon</a:t>
            </a:r>
            <a:r>
              <a:rPr sz="1050" b="0" i="0" spc="-45" dirty="0">
                <a:solidFill>
                  <a:srgbClr val="333333"/>
                </a:solidFill>
                <a:latin typeface="Trebuchet MS"/>
                <a:cs typeface="Trebuchet MS"/>
              </a:rPr>
              <a:t> </a:t>
            </a:r>
            <a:r>
              <a:rPr sz="1050" b="0" i="0" spc="30" dirty="0">
                <a:solidFill>
                  <a:srgbClr val="333333"/>
                </a:solidFill>
                <a:latin typeface="Trebuchet MS"/>
                <a:cs typeface="Trebuchet MS"/>
              </a:rPr>
              <a:t>Web</a:t>
            </a:r>
            <a:r>
              <a:rPr sz="1050" b="0" i="0" spc="-40" dirty="0">
                <a:solidFill>
                  <a:srgbClr val="333333"/>
                </a:solidFill>
                <a:latin typeface="Trebuchet MS"/>
                <a:cs typeface="Trebuchet MS"/>
              </a:rPr>
              <a:t> </a:t>
            </a:r>
            <a:r>
              <a:rPr sz="1050" b="0" i="0" spc="-15" dirty="0">
                <a:solidFill>
                  <a:srgbClr val="333333"/>
                </a:solidFill>
                <a:latin typeface="Trebuchet MS"/>
                <a:cs typeface="Trebuchet MS"/>
              </a:rPr>
              <a:t>Services,</a:t>
            </a:r>
            <a:r>
              <a:rPr sz="1050" b="0" i="0" spc="-45" dirty="0">
                <a:solidFill>
                  <a:srgbClr val="333333"/>
                </a:solidFill>
                <a:latin typeface="Trebuchet MS"/>
                <a:cs typeface="Trebuchet MS"/>
              </a:rPr>
              <a:t> </a:t>
            </a:r>
            <a:r>
              <a:rPr sz="1050" b="0" i="0" spc="-35" dirty="0">
                <a:solidFill>
                  <a:srgbClr val="333333"/>
                </a:solidFill>
                <a:latin typeface="Trebuchet MS"/>
                <a:cs typeface="Trebuchet MS"/>
              </a:rPr>
              <a:t>Inc.</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or</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its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affiliates.</a:t>
            </a:r>
            <a:r>
              <a:rPr sz="1050" b="0" i="0" spc="-45" dirty="0">
                <a:solidFill>
                  <a:srgbClr val="333333"/>
                </a:solidFill>
                <a:latin typeface="Trebuchet MS"/>
                <a:cs typeface="Trebuchet MS"/>
              </a:rPr>
              <a:t> </a:t>
            </a:r>
            <a:r>
              <a:rPr sz="1050" b="0" i="0" spc="10" dirty="0">
                <a:solidFill>
                  <a:srgbClr val="333333"/>
                </a:solidFill>
                <a:latin typeface="Trebuchet MS"/>
                <a:cs typeface="Trebuchet MS"/>
              </a:rPr>
              <a:t>All</a:t>
            </a:r>
            <a:r>
              <a:rPr sz="1050" b="0" i="0" spc="-40" dirty="0">
                <a:solidFill>
                  <a:srgbClr val="333333"/>
                </a:solidFill>
                <a:latin typeface="Trebuchet MS"/>
                <a:cs typeface="Trebuchet MS"/>
              </a:rPr>
              <a:t> </a:t>
            </a:r>
            <a:r>
              <a:rPr sz="1050" b="0" i="0" spc="10" dirty="0">
                <a:solidFill>
                  <a:srgbClr val="333333"/>
                </a:solidFill>
                <a:latin typeface="Trebuchet MS"/>
                <a:cs typeface="Trebuchet MS"/>
              </a:rPr>
              <a:t>rights</a:t>
            </a:r>
            <a:r>
              <a:rPr sz="1050" b="0" i="0" spc="-45" dirty="0">
                <a:solidFill>
                  <a:srgbClr val="333333"/>
                </a:solidFill>
                <a:latin typeface="Trebuchet MS"/>
                <a:cs typeface="Trebuchet MS"/>
              </a:rPr>
              <a:t> </a:t>
            </a:r>
            <a:r>
              <a:rPr sz="1050" b="0" i="0" spc="-20" dirty="0">
                <a:solidFill>
                  <a:srgbClr val="333333"/>
                </a:solidFill>
                <a:latin typeface="Trebuchet MS"/>
                <a:cs typeface="Trebuchet MS"/>
              </a:rPr>
              <a:t>reserved.</a:t>
            </a:r>
            <a:endParaRPr sz="1050" dirty="0">
              <a:latin typeface="Trebuchet MS"/>
              <a:cs typeface="Trebuchet MS"/>
            </a:endParaRPr>
          </a:p>
          <a:p>
            <a:pPr algn="ctr">
              <a:lnSpc>
                <a:spcPts val="1430"/>
              </a:lnSpc>
            </a:pPr>
            <a:fld id="{81D60167-4931-47E6-BA6A-407CBD079E47}" type="slidenum">
              <a:rPr b="0" i="0" dirty="0">
                <a:latin typeface="Carlito"/>
                <a:cs typeface="Carlito"/>
              </a:rPr>
              <a:t>9</a:t>
            </a:fld>
            <a:endParaRPr b="0" i="0" dirty="0">
              <a:latin typeface="Carlito"/>
              <a:cs typeface="Carlito"/>
            </a:endParaRPr>
          </a:p>
        </p:txBody>
      </p:sp>
      <p:sp>
        <p:nvSpPr>
          <p:cNvPr id="16" name="object 2">
            <a:extLst>
              <a:ext uri="{FF2B5EF4-FFF2-40B4-BE49-F238E27FC236}">
                <a16:creationId xmlns:a16="http://schemas.microsoft.com/office/drawing/2014/main" id="{AFE4F28B-8620-BE43-858D-A492741B1DDF}"/>
              </a:ext>
            </a:extLst>
          </p:cNvPr>
          <p:cNvSpPr txBox="1"/>
          <p:nvPr/>
        </p:nvSpPr>
        <p:spPr>
          <a:xfrm>
            <a:off x="534923" y="527468"/>
            <a:ext cx="4225290" cy="270510"/>
          </a:xfrm>
          <a:prstGeom prst="rect">
            <a:avLst/>
          </a:prstGeom>
        </p:spPr>
        <p:txBody>
          <a:bodyPr vert="horz" wrap="square" lIns="0" tIns="13335" rIns="0" bIns="0" rtlCol="0">
            <a:spAutoFit/>
          </a:bodyPr>
          <a:lstStyle/>
          <a:p>
            <a:pPr marL="12700">
              <a:lnSpc>
                <a:spcPct val="100000"/>
              </a:lnSpc>
              <a:spcBef>
                <a:spcPts val="105"/>
              </a:spcBef>
            </a:pPr>
            <a:r>
              <a:rPr sz="1600" spc="-70" dirty="0">
                <a:solidFill>
                  <a:srgbClr val="262626"/>
                </a:solidFill>
                <a:latin typeface="Trebuchet MS"/>
                <a:cs typeface="Trebuchet MS"/>
              </a:rPr>
              <a:t>Secure</a:t>
            </a:r>
            <a:r>
              <a:rPr sz="1600" spc="-130" dirty="0">
                <a:solidFill>
                  <a:srgbClr val="262626"/>
                </a:solidFill>
                <a:latin typeface="Trebuchet MS"/>
                <a:cs typeface="Trebuchet MS"/>
              </a:rPr>
              <a:t> </a:t>
            </a:r>
            <a:r>
              <a:rPr sz="1600" spc="-75" dirty="0">
                <a:solidFill>
                  <a:srgbClr val="262626"/>
                </a:solidFill>
                <a:latin typeface="Trebuchet MS"/>
                <a:cs typeface="Trebuchet MS"/>
              </a:rPr>
              <a:t>Shell</a:t>
            </a:r>
            <a:r>
              <a:rPr sz="1600" spc="-130" dirty="0">
                <a:solidFill>
                  <a:srgbClr val="262626"/>
                </a:solidFill>
                <a:latin typeface="Trebuchet MS"/>
                <a:cs typeface="Trebuchet MS"/>
              </a:rPr>
              <a:t> </a:t>
            </a:r>
            <a:r>
              <a:rPr sz="1600" spc="-70" dirty="0">
                <a:solidFill>
                  <a:srgbClr val="262626"/>
                </a:solidFill>
                <a:latin typeface="Trebuchet MS"/>
                <a:cs typeface="Trebuchet MS"/>
              </a:rPr>
              <a:t>(SSH)</a:t>
            </a:r>
            <a:r>
              <a:rPr sz="1600" spc="-125" dirty="0">
                <a:solidFill>
                  <a:srgbClr val="262626"/>
                </a:solidFill>
                <a:latin typeface="Trebuchet MS"/>
                <a:cs typeface="Trebuchet MS"/>
              </a:rPr>
              <a:t> </a:t>
            </a:r>
            <a:r>
              <a:rPr sz="1600" spc="-60" dirty="0">
                <a:solidFill>
                  <a:srgbClr val="262626"/>
                </a:solidFill>
                <a:latin typeface="Trebuchet MS"/>
                <a:cs typeface="Trebuchet MS"/>
              </a:rPr>
              <a:t>into</a:t>
            </a:r>
            <a:r>
              <a:rPr sz="1600" spc="-135" dirty="0">
                <a:solidFill>
                  <a:srgbClr val="262626"/>
                </a:solidFill>
                <a:latin typeface="Trebuchet MS"/>
                <a:cs typeface="Trebuchet MS"/>
              </a:rPr>
              <a:t> </a:t>
            </a:r>
            <a:r>
              <a:rPr sz="1600" spc="-55" dirty="0">
                <a:solidFill>
                  <a:srgbClr val="262626"/>
                </a:solidFill>
                <a:latin typeface="Trebuchet MS"/>
                <a:cs typeface="Trebuchet MS"/>
              </a:rPr>
              <a:t>Amazon</a:t>
            </a:r>
            <a:r>
              <a:rPr sz="1600" spc="-130" dirty="0">
                <a:solidFill>
                  <a:srgbClr val="262626"/>
                </a:solidFill>
                <a:latin typeface="Trebuchet MS"/>
                <a:cs typeface="Trebuchet MS"/>
              </a:rPr>
              <a:t> </a:t>
            </a:r>
            <a:r>
              <a:rPr sz="1600" spc="-70" dirty="0">
                <a:solidFill>
                  <a:srgbClr val="262626"/>
                </a:solidFill>
                <a:latin typeface="Trebuchet MS"/>
                <a:cs typeface="Trebuchet MS"/>
              </a:rPr>
              <a:t>EC2</a:t>
            </a:r>
            <a:r>
              <a:rPr sz="1600" spc="-130" dirty="0">
                <a:solidFill>
                  <a:srgbClr val="262626"/>
                </a:solidFill>
                <a:latin typeface="Trebuchet MS"/>
                <a:cs typeface="Trebuchet MS"/>
              </a:rPr>
              <a:t> </a:t>
            </a:r>
            <a:r>
              <a:rPr sz="1600" spc="-65" dirty="0">
                <a:solidFill>
                  <a:srgbClr val="262626"/>
                </a:solidFill>
                <a:latin typeface="Trebuchet MS"/>
                <a:cs typeface="Trebuchet MS"/>
              </a:rPr>
              <a:t>Instance</a:t>
            </a:r>
            <a:r>
              <a:rPr sz="1600" spc="-120" dirty="0">
                <a:solidFill>
                  <a:srgbClr val="262626"/>
                </a:solidFill>
                <a:latin typeface="Trebuchet MS"/>
                <a:cs typeface="Trebuchet MS"/>
              </a:rPr>
              <a:t> </a:t>
            </a:r>
            <a:r>
              <a:rPr sz="1600" spc="-35" dirty="0">
                <a:solidFill>
                  <a:srgbClr val="262626"/>
                </a:solidFill>
                <a:latin typeface="Trebuchet MS"/>
                <a:cs typeface="Trebuchet MS"/>
              </a:rPr>
              <a:t>(Mac)</a:t>
            </a:r>
            <a:endParaRPr sz="1600" dirty="0">
              <a:latin typeface="Trebuchet MS"/>
              <a:cs typeface="Trebuchet MS"/>
            </a:endParaRPr>
          </a:p>
        </p:txBody>
      </p:sp>
    </p:spTree>
    <p:extLst>
      <p:ext uri="{BB962C8B-B14F-4D97-AF65-F5344CB8AC3E}">
        <p14:creationId xmlns:p14="http://schemas.microsoft.com/office/powerpoint/2010/main" val="3527671560"/>
      </p:ext>
    </p:extLst>
  </p:cSld>
  <p:clrMapOvr>
    <a:masterClrMapping/>
  </p:clrMapOvr>
</p:sld>
</file>

<file path=ppt/theme/theme1.xml><?xml version="1.0" encoding="utf-8"?>
<a:theme xmlns:a="http://schemas.openxmlformats.org/drawingml/2006/main" name="Educate_Activity">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tivity-Guide-Template" id="{95AE83FC-90C7-FA43-A3E3-AADAE8E29B22}" vid="{4FE608C0-A6CD-6F40-A078-4E29E7B5177F}"/>
    </a:ext>
  </a:extLst>
</a:theme>
</file>

<file path=ppt/theme/theme2.xml><?xml version="1.0" encoding="utf-8"?>
<a:theme xmlns:a="http://schemas.openxmlformats.org/drawingml/2006/main" name="Office Theme">
  <a:themeElements>
    <a:clrScheme name="Amazon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Educate_Activity</Template>
  <TotalTime>326</TotalTime>
  <Words>6550</Words>
  <Application>Microsoft Macintosh PowerPoint</Application>
  <PresentationFormat>Custom</PresentationFormat>
  <Paragraphs>557</Paragraphs>
  <Slides>15</Slides>
  <Notes>15</Notes>
  <HiddenSlides>1</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Arial</vt:lpstr>
      <vt:lpstr>Calibri</vt:lpstr>
      <vt:lpstr>Calibri Light</vt:lpstr>
      <vt:lpstr>Carlito</vt:lpstr>
      <vt:lpstr>Courier New</vt:lpstr>
      <vt:lpstr>Symbol</vt:lpstr>
      <vt:lpstr>Times New Roman</vt:lpstr>
      <vt:lpstr>Trebuchet MS</vt:lpstr>
      <vt:lpstr>Webdings</vt:lpstr>
      <vt:lpstr>Educate_Activity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subject>
  <dc:creator>Microsoft Office User</dc:creator>
  <cp:keywords>
  </cp:keywords>
  <cp:lastModifiedBy>Microsoft Office User</cp:lastModifiedBy>
  <cp:revision>42</cp:revision>
  <cp:lastPrinted>2020-07-02T13:14:50Z</cp:lastPrinted>
  <dcterms:created xsi:type="dcterms:W3CDTF">2020-09-09T20:43:03Z</dcterms:created>
  <dcterms:modified xsi:type="dcterms:W3CDTF">2020-09-15T18:36:22Z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2020-07-02T00:00:00Z</vt:filetime>
  </property>
  <property fmtid="{D5CDD505-2E9C-101B-9397-08002B2CF9AE}" pid="3" name="Creator">
    <vt:lpwstr>Microsoft Word</vt:lpwstr>
  </property>
  <property fmtid="{D5CDD505-2E9C-101B-9397-08002B2CF9AE}" pid="4" name="LastSaved">
    <vt:filetime>2020-07-02T00:00:00Z</vt:filetime>
  </property>
</Properties>
</file>